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1"/>
  </p:notesMasterIdLst>
  <p:sldIdLst>
    <p:sldId id="277" r:id="rId2"/>
    <p:sldId id="258" r:id="rId3"/>
    <p:sldId id="260" r:id="rId4"/>
    <p:sldId id="259" r:id="rId5"/>
    <p:sldId id="261" r:id="rId6"/>
    <p:sldId id="262" r:id="rId7"/>
    <p:sldId id="263" r:id="rId8"/>
    <p:sldId id="264" r:id="rId9"/>
    <p:sldId id="265" r:id="rId10"/>
    <p:sldId id="266" r:id="rId11"/>
    <p:sldId id="267" r:id="rId12"/>
    <p:sldId id="268" r:id="rId13"/>
    <p:sldId id="269" r:id="rId14"/>
    <p:sldId id="270" r:id="rId15"/>
    <p:sldId id="272" r:id="rId16"/>
    <p:sldId id="275" r:id="rId17"/>
    <p:sldId id="276" r:id="rId18"/>
    <p:sldId id="271" r:id="rId19"/>
    <p:sldId id="274" r:id="rId20"/>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B9ED41B-6585-D33E-A292-665A00CA8EB8}" name="Caroline Richard" initials="CR" userId="S::carricha@publicisgroupe.net::4ea5c12a-f2bd-4d99-a4fd-9b9af79526d3" providerId="AD"/>
  <p188:author id="{601E0267-4616-2FA2-1414-31F15447D1C2}" name="Claire-Elizabeth Gonnard" initials="CG" userId="S::clagonna@publicisgroupe.net::013d2871-5fc8-4ccc-ad5f-efeb763fd4c6"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338AC76-848E-05AB-FDF5-1F590F4DC572}" v="113" dt="2023-12-13T17:03:11.328"/>
    <p1510:client id="{8A306CB8-69C0-C778-4291-C954E0A4844D}" v="564" dt="2023-12-13T10:08:16.258"/>
    <p1510:client id="{A3111158-6832-284B-B477-91C1B2D7145B}" v="1" dt="2023-12-13T14:53:02.73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32"/>
  </p:normalViewPr>
  <p:slideViewPr>
    <p:cSldViewPr snapToGrid="0">
      <p:cViewPr varScale="1">
        <p:scale>
          <a:sx n="106" d="100"/>
          <a:sy n="106" d="100"/>
        </p:scale>
        <p:origin x="792" y="18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A0EECCF-1271-B947-913A-36D460FA036E}" type="datetimeFigureOut">
              <a:rPr lang="fr-FR" smtClean="0"/>
              <a:t>13/01/2024</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FC6017D-4F51-6141-85D5-1D93BCC1FA1C}" type="slidenum">
              <a:rPr lang="fr-FR" smtClean="0"/>
              <a:t>‹N°›</a:t>
            </a:fld>
            <a:endParaRPr lang="fr-FR"/>
          </a:p>
        </p:txBody>
      </p:sp>
    </p:spTree>
    <p:extLst>
      <p:ext uri="{BB962C8B-B14F-4D97-AF65-F5344CB8AC3E}">
        <p14:creationId xmlns:p14="http://schemas.microsoft.com/office/powerpoint/2010/main" val="40052364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2FC6017D-4F51-6141-85D5-1D93BCC1FA1C}" type="slidenum">
              <a:rPr lang="fr-FR" smtClean="0"/>
              <a:t>1</a:t>
            </a:fld>
            <a:endParaRPr lang="fr-FR"/>
          </a:p>
        </p:txBody>
      </p:sp>
    </p:spTree>
    <p:extLst>
      <p:ext uri="{BB962C8B-B14F-4D97-AF65-F5344CB8AC3E}">
        <p14:creationId xmlns:p14="http://schemas.microsoft.com/office/powerpoint/2010/main" val="11691444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D19CBCD-D172-3E94-75FA-E63E09E142D8}"/>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5615605B-6F05-29CF-C526-8D381B0E80E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F34090C3-09E5-871D-450D-5605050E4D43}"/>
              </a:ext>
            </a:extLst>
          </p:cNvPr>
          <p:cNvSpPr>
            <a:spLocks noGrp="1"/>
          </p:cNvSpPr>
          <p:nvPr>
            <p:ph type="dt" sz="half" idx="10"/>
          </p:nvPr>
        </p:nvSpPr>
        <p:spPr/>
        <p:txBody>
          <a:bodyPr/>
          <a:lstStyle/>
          <a:p>
            <a:fld id="{C30500C3-D17A-2B43-929B-BB68D9F83969}" type="datetimeFigureOut">
              <a:rPr lang="fr-FR" smtClean="0"/>
              <a:t>13/01/2024</a:t>
            </a:fld>
            <a:endParaRPr lang="fr-FR"/>
          </a:p>
        </p:txBody>
      </p:sp>
      <p:sp>
        <p:nvSpPr>
          <p:cNvPr id="5" name="Espace réservé du pied de page 4">
            <a:extLst>
              <a:ext uri="{FF2B5EF4-FFF2-40B4-BE49-F238E27FC236}">
                <a16:creationId xmlns:a16="http://schemas.microsoft.com/office/drawing/2014/main" id="{FB4B5233-A1D4-17B4-DDED-89C55289DA38}"/>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C277321E-1DBE-D4B0-33C6-00D0C21F4321}"/>
              </a:ext>
            </a:extLst>
          </p:cNvPr>
          <p:cNvSpPr>
            <a:spLocks noGrp="1"/>
          </p:cNvSpPr>
          <p:nvPr>
            <p:ph type="sldNum" sz="quarter" idx="12"/>
          </p:nvPr>
        </p:nvSpPr>
        <p:spPr/>
        <p:txBody>
          <a:bodyPr/>
          <a:lstStyle/>
          <a:p>
            <a:fld id="{EE2D23DC-78C5-5F4E-908E-37D5F73DA6D7}" type="slidenum">
              <a:rPr lang="fr-FR" smtClean="0"/>
              <a:t>‹N°›</a:t>
            </a:fld>
            <a:endParaRPr lang="fr-FR"/>
          </a:p>
        </p:txBody>
      </p:sp>
    </p:spTree>
    <p:extLst>
      <p:ext uri="{BB962C8B-B14F-4D97-AF65-F5344CB8AC3E}">
        <p14:creationId xmlns:p14="http://schemas.microsoft.com/office/powerpoint/2010/main" val="29568152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B5C872B-CAC3-1DB3-71AE-48471D0446B6}"/>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02BA2DC2-E2E4-B936-4C24-E0759CF1D6FE}"/>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9CEB6953-71F4-9747-9871-DA2576B9004B}"/>
              </a:ext>
            </a:extLst>
          </p:cNvPr>
          <p:cNvSpPr>
            <a:spLocks noGrp="1"/>
          </p:cNvSpPr>
          <p:nvPr>
            <p:ph type="dt" sz="half" idx="10"/>
          </p:nvPr>
        </p:nvSpPr>
        <p:spPr/>
        <p:txBody>
          <a:bodyPr/>
          <a:lstStyle/>
          <a:p>
            <a:fld id="{C30500C3-D17A-2B43-929B-BB68D9F83969}" type="datetimeFigureOut">
              <a:rPr lang="fr-FR" smtClean="0"/>
              <a:t>13/01/2024</a:t>
            </a:fld>
            <a:endParaRPr lang="fr-FR"/>
          </a:p>
        </p:txBody>
      </p:sp>
      <p:sp>
        <p:nvSpPr>
          <p:cNvPr id="5" name="Espace réservé du pied de page 4">
            <a:extLst>
              <a:ext uri="{FF2B5EF4-FFF2-40B4-BE49-F238E27FC236}">
                <a16:creationId xmlns:a16="http://schemas.microsoft.com/office/drawing/2014/main" id="{9749C30E-6AC0-7C5D-4339-4E687B138E08}"/>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FDAC366C-C2AE-2A2E-B90A-C46D7AA29EFD}"/>
              </a:ext>
            </a:extLst>
          </p:cNvPr>
          <p:cNvSpPr>
            <a:spLocks noGrp="1"/>
          </p:cNvSpPr>
          <p:nvPr>
            <p:ph type="sldNum" sz="quarter" idx="12"/>
          </p:nvPr>
        </p:nvSpPr>
        <p:spPr/>
        <p:txBody>
          <a:bodyPr/>
          <a:lstStyle/>
          <a:p>
            <a:fld id="{EE2D23DC-78C5-5F4E-908E-37D5F73DA6D7}" type="slidenum">
              <a:rPr lang="fr-FR" smtClean="0"/>
              <a:t>‹N°›</a:t>
            </a:fld>
            <a:endParaRPr lang="fr-FR"/>
          </a:p>
        </p:txBody>
      </p:sp>
    </p:spTree>
    <p:extLst>
      <p:ext uri="{BB962C8B-B14F-4D97-AF65-F5344CB8AC3E}">
        <p14:creationId xmlns:p14="http://schemas.microsoft.com/office/powerpoint/2010/main" val="4062810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73D0D501-F417-7985-8523-CD330559B0F5}"/>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A060A89C-2DB5-1CD8-DAD8-CBC34C1F7D6E}"/>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A38E594F-9EE6-ECA2-C55E-5C5BB2EA5575}"/>
              </a:ext>
            </a:extLst>
          </p:cNvPr>
          <p:cNvSpPr>
            <a:spLocks noGrp="1"/>
          </p:cNvSpPr>
          <p:nvPr>
            <p:ph type="dt" sz="half" idx="10"/>
          </p:nvPr>
        </p:nvSpPr>
        <p:spPr/>
        <p:txBody>
          <a:bodyPr/>
          <a:lstStyle/>
          <a:p>
            <a:fld id="{C30500C3-D17A-2B43-929B-BB68D9F83969}" type="datetimeFigureOut">
              <a:rPr lang="fr-FR" smtClean="0"/>
              <a:t>13/01/2024</a:t>
            </a:fld>
            <a:endParaRPr lang="fr-FR"/>
          </a:p>
        </p:txBody>
      </p:sp>
      <p:sp>
        <p:nvSpPr>
          <p:cNvPr id="5" name="Espace réservé du pied de page 4">
            <a:extLst>
              <a:ext uri="{FF2B5EF4-FFF2-40B4-BE49-F238E27FC236}">
                <a16:creationId xmlns:a16="http://schemas.microsoft.com/office/drawing/2014/main" id="{DD3BC836-87D7-7E1E-1EBC-365447E71CA5}"/>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59819778-FE28-34A5-A427-9E6D998CB971}"/>
              </a:ext>
            </a:extLst>
          </p:cNvPr>
          <p:cNvSpPr>
            <a:spLocks noGrp="1"/>
          </p:cNvSpPr>
          <p:nvPr>
            <p:ph type="sldNum" sz="quarter" idx="12"/>
          </p:nvPr>
        </p:nvSpPr>
        <p:spPr/>
        <p:txBody>
          <a:bodyPr/>
          <a:lstStyle/>
          <a:p>
            <a:fld id="{EE2D23DC-78C5-5F4E-908E-37D5F73DA6D7}" type="slidenum">
              <a:rPr lang="fr-FR" smtClean="0"/>
              <a:t>‹N°›</a:t>
            </a:fld>
            <a:endParaRPr lang="fr-FR"/>
          </a:p>
        </p:txBody>
      </p:sp>
    </p:spTree>
    <p:extLst>
      <p:ext uri="{BB962C8B-B14F-4D97-AF65-F5344CB8AC3E}">
        <p14:creationId xmlns:p14="http://schemas.microsoft.com/office/powerpoint/2010/main" val="7959742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60BE24C-C308-3D64-F676-DD90AC4ED105}"/>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193F00CF-7B0F-0E25-0C30-553C16B55E8B}"/>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C92097D7-B94F-BDBE-723F-8BC043D1AAAF}"/>
              </a:ext>
            </a:extLst>
          </p:cNvPr>
          <p:cNvSpPr>
            <a:spLocks noGrp="1"/>
          </p:cNvSpPr>
          <p:nvPr>
            <p:ph type="dt" sz="half" idx="10"/>
          </p:nvPr>
        </p:nvSpPr>
        <p:spPr/>
        <p:txBody>
          <a:bodyPr/>
          <a:lstStyle/>
          <a:p>
            <a:fld id="{C30500C3-D17A-2B43-929B-BB68D9F83969}" type="datetimeFigureOut">
              <a:rPr lang="fr-FR" smtClean="0"/>
              <a:t>13/01/2024</a:t>
            </a:fld>
            <a:endParaRPr lang="fr-FR"/>
          </a:p>
        </p:txBody>
      </p:sp>
      <p:sp>
        <p:nvSpPr>
          <p:cNvPr id="5" name="Espace réservé du pied de page 4">
            <a:extLst>
              <a:ext uri="{FF2B5EF4-FFF2-40B4-BE49-F238E27FC236}">
                <a16:creationId xmlns:a16="http://schemas.microsoft.com/office/drawing/2014/main" id="{92206A0E-994B-AF0B-396E-937DED056B0A}"/>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7E16FEB3-1004-091C-86DC-B60E1AE64991}"/>
              </a:ext>
            </a:extLst>
          </p:cNvPr>
          <p:cNvSpPr>
            <a:spLocks noGrp="1"/>
          </p:cNvSpPr>
          <p:nvPr>
            <p:ph type="sldNum" sz="quarter" idx="12"/>
          </p:nvPr>
        </p:nvSpPr>
        <p:spPr/>
        <p:txBody>
          <a:bodyPr/>
          <a:lstStyle/>
          <a:p>
            <a:fld id="{EE2D23DC-78C5-5F4E-908E-37D5F73DA6D7}" type="slidenum">
              <a:rPr lang="fr-FR" smtClean="0"/>
              <a:t>‹N°›</a:t>
            </a:fld>
            <a:endParaRPr lang="fr-FR"/>
          </a:p>
        </p:txBody>
      </p:sp>
    </p:spTree>
    <p:extLst>
      <p:ext uri="{BB962C8B-B14F-4D97-AF65-F5344CB8AC3E}">
        <p14:creationId xmlns:p14="http://schemas.microsoft.com/office/powerpoint/2010/main" val="36427009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6AF749F-3E30-5BC5-5FE3-287050F06887}"/>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D765F0D2-B40B-EABF-E463-1219458E6B2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A7521D5C-E701-9AEB-438C-32CF862A21D9}"/>
              </a:ext>
            </a:extLst>
          </p:cNvPr>
          <p:cNvSpPr>
            <a:spLocks noGrp="1"/>
          </p:cNvSpPr>
          <p:nvPr>
            <p:ph type="dt" sz="half" idx="10"/>
          </p:nvPr>
        </p:nvSpPr>
        <p:spPr/>
        <p:txBody>
          <a:bodyPr/>
          <a:lstStyle/>
          <a:p>
            <a:fld id="{C30500C3-D17A-2B43-929B-BB68D9F83969}" type="datetimeFigureOut">
              <a:rPr lang="fr-FR" smtClean="0"/>
              <a:t>13/01/2024</a:t>
            </a:fld>
            <a:endParaRPr lang="fr-FR"/>
          </a:p>
        </p:txBody>
      </p:sp>
      <p:sp>
        <p:nvSpPr>
          <p:cNvPr id="5" name="Espace réservé du pied de page 4">
            <a:extLst>
              <a:ext uri="{FF2B5EF4-FFF2-40B4-BE49-F238E27FC236}">
                <a16:creationId xmlns:a16="http://schemas.microsoft.com/office/drawing/2014/main" id="{D4E2AE2D-75D3-E2A9-5416-0AC537FE6AC7}"/>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7FEB19B1-C68F-81A8-52E8-41956C6BA48F}"/>
              </a:ext>
            </a:extLst>
          </p:cNvPr>
          <p:cNvSpPr>
            <a:spLocks noGrp="1"/>
          </p:cNvSpPr>
          <p:nvPr>
            <p:ph type="sldNum" sz="quarter" idx="12"/>
          </p:nvPr>
        </p:nvSpPr>
        <p:spPr/>
        <p:txBody>
          <a:bodyPr/>
          <a:lstStyle/>
          <a:p>
            <a:fld id="{EE2D23DC-78C5-5F4E-908E-37D5F73DA6D7}" type="slidenum">
              <a:rPr lang="fr-FR" smtClean="0"/>
              <a:t>‹N°›</a:t>
            </a:fld>
            <a:endParaRPr lang="fr-FR"/>
          </a:p>
        </p:txBody>
      </p:sp>
    </p:spTree>
    <p:extLst>
      <p:ext uri="{BB962C8B-B14F-4D97-AF65-F5344CB8AC3E}">
        <p14:creationId xmlns:p14="http://schemas.microsoft.com/office/powerpoint/2010/main" val="31132805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52F3F2D-84CF-F7A4-7AF2-F3AF255711EE}"/>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36B8459B-04DA-9969-FA17-5BD32D18E602}"/>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FE866C9F-CBF6-37D2-8898-4C4834D0BE0C}"/>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4CBC7858-D494-17C6-6331-7B8610529766}"/>
              </a:ext>
            </a:extLst>
          </p:cNvPr>
          <p:cNvSpPr>
            <a:spLocks noGrp="1"/>
          </p:cNvSpPr>
          <p:nvPr>
            <p:ph type="dt" sz="half" idx="10"/>
          </p:nvPr>
        </p:nvSpPr>
        <p:spPr/>
        <p:txBody>
          <a:bodyPr/>
          <a:lstStyle/>
          <a:p>
            <a:fld id="{C30500C3-D17A-2B43-929B-BB68D9F83969}" type="datetimeFigureOut">
              <a:rPr lang="fr-FR" smtClean="0"/>
              <a:t>13/01/2024</a:t>
            </a:fld>
            <a:endParaRPr lang="fr-FR"/>
          </a:p>
        </p:txBody>
      </p:sp>
      <p:sp>
        <p:nvSpPr>
          <p:cNvPr id="6" name="Espace réservé du pied de page 5">
            <a:extLst>
              <a:ext uri="{FF2B5EF4-FFF2-40B4-BE49-F238E27FC236}">
                <a16:creationId xmlns:a16="http://schemas.microsoft.com/office/drawing/2014/main" id="{1F9A80DD-5543-4579-617F-FA38BE0176BE}"/>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E9262CE0-2DFD-8382-DA62-B7D5831A6F3C}"/>
              </a:ext>
            </a:extLst>
          </p:cNvPr>
          <p:cNvSpPr>
            <a:spLocks noGrp="1"/>
          </p:cNvSpPr>
          <p:nvPr>
            <p:ph type="sldNum" sz="quarter" idx="12"/>
          </p:nvPr>
        </p:nvSpPr>
        <p:spPr/>
        <p:txBody>
          <a:bodyPr/>
          <a:lstStyle/>
          <a:p>
            <a:fld id="{EE2D23DC-78C5-5F4E-908E-37D5F73DA6D7}" type="slidenum">
              <a:rPr lang="fr-FR" smtClean="0"/>
              <a:t>‹N°›</a:t>
            </a:fld>
            <a:endParaRPr lang="fr-FR"/>
          </a:p>
        </p:txBody>
      </p:sp>
    </p:spTree>
    <p:extLst>
      <p:ext uri="{BB962C8B-B14F-4D97-AF65-F5344CB8AC3E}">
        <p14:creationId xmlns:p14="http://schemas.microsoft.com/office/powerpoint/2010/main" val="41208766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34BA08C-A51B-B7AE-4086-8448ADEB3A4C}"/>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39817839-6035-B9AD-4C14-FA5DA2BB314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E19D5762-291E-498A-9219-218C33B11113}"/>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0CB08A98-2890-EE72-CAFF-AFE6E3AB806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7DCBE592-84FE-690E-E2A4-8E4242C16EFA}"/>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E003649A-221C-E087-B54E-9A555A5E5F52}"/>
              </a:ext>
            </a:extLst>
          </p:cNvPr>
          <p:cNvSpPr>
            <a:spLocks noGrp="1"/>
          </p:cNvSpPr>
          <p:nvPr>
            <p:ph type="dt" sz="half" idx="10"/>
          </p:nvPr>
        </p:nvSpPr>
        <p:spPr/>
        <p:txBody>
          <a:bodyPr/>
          <a:lstStyle/>
          <a:p>
            <a:fld id="{C30500C3-D17A-2B43-929B-BB68D9F83969}" type="datetimeFigureOut">
              <a:rPr lang="fr-FR" smtClean="0"/>
              <a:t>13/01/2024</a:t>
            </a:fld>
            <a:endParaRPr lang="fr-FR"/>
          </a:p>
        </p:txBody>
      </p:sp>
      <p:sp>
        <p:nvSpPr>
          <p:cNvPr id="8" name="Espace réservé du pied de page 7">
            <a:extLst>
              <a:ext uri="{FF2B5EF4-FFF2-40B4-BE49-F238E27FC236}">
                <a16:creationId xmlns:a16="http://schemas.microsoft.com/office/drawing/2014/main" id="{F5FC3DF6-F573-AABB-A6C6-0C7A24C1CACC}"/>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6AE6CF9C-4971-534E-155F-33D1DAF2ACCD}"/>
              </a:ext>
            </a:extLst>
          </p:cNvPr>
          <p:cNvSpPr>
            <a:spLocks noGrp="1"/>
          </p:cNvSpPr>
          <p:nvPr>
            <p:ph type="sldNum" sz="quarter" idx="12"/>
          </p:nvPr>
        </p:nvSpPr>
        <p:spPr/>
        <p:txBody>
          <a:bodyPr/>
          <a:lstStyle/>
          <a:p>
            <a:fld id="{EE2D23DC-78C5-5F4E-908E-37D5F73DA6D7}" type="slidenum">
              <a:rPr lang="fr-FR" smtClean="0"/>
              <a:t>‹N°›</a:t>
            </a:fld>
            <a:endParaRPr lang="fr-FR"/>
          </a:p>
        </p:txBody>
      </p:sp>
    </p:spTree>
    <p:extLst>
      <p:ext uri="{BB962C8B-B14F-4D97-AF65-F5344CB8AC3E}">
        <p14:creationId xmlns:p14="http://schemas.microsoft.com/office/powerpoint/2010/main" val="18058037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3C1451A-C91C-1FC0-6384-F08331C5064F}"/>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ACFB9B29-2586-6BE6-F1F2-A045DDB0E2F8}"/>
              </a:ext>
            </a:extLst>
          </p:cNvPr>
          <p:cNvSpPr>
            <a:spLocks noGrp="1"/>
          </p:cNvSpPr>
          <p:nvPr>
            <p:ph type="dt" sz="half" idx="10"/>
          </p:nvPr>
        </p:nvSpPr>
        <p:spPr/>
        <p:txBody>
          <a:bodyPr/>
          <a:lstStyle/>
          <a:p>
            <a:fld id="{C30500C3-D17A-2B43-929B-BB68D9F83969}" type="datetimeFigureOut">
              <a:rPr lang="fr-FR" smtClean="0"/>
              <a:t>13/01/2024</a:t>
            </a:fld>
            <a:endParaRPr lang="fr-FR"/>
          </a:p>
        </p:txBody>
      </p:sp>
      <p:sp>
        <p:nvSpPr>
          <p:cNvPr id="4" name="Espace réservé du pied de page 3">
            <a:extLst>
              <a:ext uri="{FF2B5EF4-FFF2-40B4-BE49-F238E27FC236}">
                <a16:creationId xmlns:a16="http://schemas.microsoft.com/office/drawing/2014/main" id="{AB34BFEB-7784-F7FB-F28A-3DA3892A3DF3}"/>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C518B9EE-BED3-79E1-909B-846594F22CBB}"/>
              </a:ext>
            </a:extLst>
          </p:cNvPr>
          <p:cNvSpPr>
            <a:spLocks noGrp="1"/>
          </p:cNvSpPr>
          <p:nvPr>
            <p:ph type="sldNum" sz="quarter" idx="12"/>
          </p:nvPr>
        </p:nvSpPr>
        <p:spPr/>
        <p:txBody>
          <a:bodyPr/>
          <a:lstStyle/>
          <a:p>
            <a:fld id="{EE2D23DC-78C5-5F4E-908E-37D5F73DA6D7}" type="slidenum">
              <a:rPr lang="fr-FR" smtClean="0"/>
              <a:t>‹N°›</a:t>
            </a:fld>
            <a:endParaRPr lang="fr-FR"/>
          </a:p>
        </p:txBody>
      </p:sp>
    </p:spTree>
    <p:extLst>
      <p:ext uri="{BB962C8B-B14F-4D97-AF65-F5344CB8AC3E}">
        <p14:creationId xmlns:p14="http://schemas.microsoft.com/office/powerpoint/2010/main" val="16390871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DD90CCED-587E-ECDB-494C-A706C7A4853A}"/>
              </a:ext>
            </a:extLst>
          </p:cNvPr>
          <p:cNvSpPr>
            <a:spLocks noGrp="1"/>
          </p:cNvSpPr>
          <p:nvPr>
            <p:ph type="dt" sz="half" idx="10"/>
          </p:nvPr>
        </p:nvSpPr>
        <p:spPr/>
        <p:txBody>
          <a:bodyPr/>
          <a:lstStyle/>
          <a:p>
            <a:fld id="{C30500C3-D17A-2B43-929B-BB68D9F83969}" type="datetimeFigureOut">
              <a:rPr lang="fr-FR" smtClean="0"/>
              <a:t>13/01/2024</a:t>
            </a:fld>
            <a:endParaRPr lang="fr-FR"/>
          </a:p>
        </p:txBody>
      </p:sp>
      <p:sp>
        <p:nvSpPr>
          <p:cNvPr id="3" name="Espace réservé du pied de page 2">
            <a:extLst>
              <a:ext uri="{FF2B5EF4-FFF2-40B4-BE49-F238E27FC236}">
                <a16:creationId xmlns:a16="http://schemas.microsoft.com/office/drawing/2014/main" id="{8E7BB09F-D4D7-47B3-A4BA-67E356892517}"/>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145F3B5C-2897-5F64-426F-4ABF7C49881C}"/>
              </a:ext>
            </a:extLst>
          </p:cNvPr>
          <p:cNvSpPr>
            <a:spLocks noGrp="1"/>
          </p:cNvSpPr>
          <p:nvPr>
            <p:ph type="sldNum" sz="quarter" idx="12"/>
          </p:nvPr>
        </p:nvSpPr>
        <p:spPr/>
        <p:txBody>
          <a:bodyPr/>
          <a:lstStyle/>
          <a:p>
            <a:fld id="{EE2D23DC-78C5-5F4E-908E-37D5F73DA6D7}" type="slidenum">
              <a:rPr lang="fr-FR" smtClean="0"/>
              <a:t>‹N°›</a:t>
            </a:fld>
            <a:endParaRPr lang="fr-FR"/>
          </a:p>
        </p:txBody>
      </p:sp>
    </p:spTree>
    <p:extLst>
      <p:ext uri="{BB962C8B-B14F-4D97-AF65-F5344CB8AC3E}">
        <p14:creationId xmlns:p14="http://schemas.microsoft.com/office/powerpoint/2010/main" val="18874604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54D00D0-710E-A1D4-1F6D-656B5B6D4062}"/>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F204F9F7-7412-852F-B84A-1CA2FE8BE43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D6DF2E12-A529-102B-8BFF-D6C7B751B03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5AA2B012-1807-75E9-C171-1E8655E081FF}"/>
              </a:ext>
            </a:extLst>
          </p:cNvPr>
          <p:cNvSpPr>
            <a:spLocks noGrp="1"/>
          </p:cNvSpPr>
          <p:nvPr>
            <p:ph type="dt" sz="half" idx="10"/>
          </p:nvPr>
        </p:nvSpPr>
        <p:spPr/>
        <p:txBody>
          <a:bodyPr/>
          <a:lstStyle/>
          <a:p>
            <a:fld id="{C30500C3-D17A-2B43-929B-BB68D9F83969}" type="datetimeFigureOut">
              <a:rPr lang="fr-FR" smtClean="0"/>
              <a:t>13/01/2024</a:t>
            </a:fld>
            <a:endParaRPr lang="fr-FR"/>
          </a:p>
        </p:txBody>
      </p:sp>
      <p:sp>
        <p:nvSpPr>
          <p:cNvPr id="6" name="Espace réservé du pied de page 5">
            <a:extLst>
              <a:ext uri="{FF2B5EF4-FFF2-40B4-BE49-F238E27FC236}">
                <a16:creationId xmlns:a16="http://schemas.microsoft.com/office/drawing/2014/main" id="{6E15F137-7D25-7F0F-5E5E-CEA508FF6046}"/>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CB53179C-4607-0521-48A5-469B0D001069}"/>
              </a:ext>
            </a:extLst>
          </p:cNvPr>
          <p:cNvSpPr>
            <a:spLocks noGrp="1"/>
          </p:cNvSpPr>
          <p:nvPr>
            <p:ph type="sldNum" sz="quarter" idx="12"/>
          </p:nvPr>
        </p:nvSpPr>
        <p:spPr/>
        <p:txBody>
          <a:bodyPr/>
          <a:lstStyle/>
          <a:p>
            <a:fld id="{EE2D23DC-78C5-5F4E-908E-37D5F73DA6D7}" type="slidenum">
              <a:rPr lang="fr-FR" smtClean="0"/>
              <a:t>‹N°›</a:t>
            </a:fld>
            <a:endParaRPr lang="fr-FR"/>
          </a:p>
        </p:txBody>
      </p:sp>
    </p:spTree>
    <p:extLst>
      <p:ext uri="{BB962C8B-B14F-4D97-AF65-F5344CB8AC3E}">
        <p14:creationId xmlns:p14="http://schemas.microsoft.com/office/powerpoint/2010/main" val="37830661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F63A728-AD6F-7053-26E4-4880E1CBBEE9}"/>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EE5AF56C-F6ED-4AA7-27BB-559937EEA97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26122E87-09D6-8CB2-C931-29C1E174AD2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0A531EBA-B157-A817-0758-EC80043CCB42}"/>
              </a:ext>
            </a:extLst>
          </p:cNvPr>
          <p:cNvSpPr>
            <a:spLocks noGrp="1"/>
          </p:cNvSpPr>
          <p:nvPr>
            <p:ph type="dt" sz="half" idx="10"/>
          </p:nvPr>
        </p:nvSpPr>
        <p:spPr/>
        <p:txBody>
          <a:bodyPr/>
          <a:lstStyle/>
          <a:p>
            <a:fld id="{C30500C3-D17A-2B43-929B-BB68D9F83969}" type="datetimeFigureOut">
              <a:rPr lang="fr-FR" smtClean="0"/>
              <a:t>13/01/2024</a:t>
            </a:fld>
            <a:endParaRPr lang="fr-FR"/>
          </a:p>
        </p:txBody>
      </p:sp>
      <p:sp>
        <p:nvSpPr>
          <p:cNvPr id="6" name="Espace réservé du pied de page 5">
            <a:extLst>
              <a:ext uri="{FF2B5EF4-FFF2-40B4-BE49-F238E27FC236}">
                <a16:creationId xmlns:a16="http://schemas.microsoft.com/office/drawing/2014/main" id="{9D1B24B6-C8F6-2064-078C-226163FD3BC2}"/>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3D739D46-A5EE-3EA7-6216-EBE0FB30D727}"/>
              </a:ext>
            </a:extLst>
          </p:cNvPr>
          <p:cNvSpPr>
            <a:spLocks noGrp="1"/>
          </p:cNvSpPr>
          <p:nvPr>
            <p:ph type="sldNum" sz="quarter" idx="12"/>
          </p:nvPr>
        </p:nvSpPr>
        <p:spPr/>
        <p:txBody>
          <a:bodyPr/>
          <a:lstStyle/>
          <a:p>
            <a:fld id="{EE2D23DC-78C5-5F4E-908E-37D5F73DA6D7}" type="slidenum">
              <a:rPr lang="fr-FR" smtClean="0"/>
              <a:t>‹N°›</a:t>
            </a:fld>
            <a:endParaRPr lang="fr-FR"/>
          </a:p>
        </p:txBody>
      </p:sp>
    </p:spTree>
    <p:extLst>
      <p:ext uri="{BB962C8B-B14F-4D97-AF65-F5344CB8AC3E}">
        <p14:creationId xmlns:p14="http://schemas.microsoft.com/office/powerpoint/2010/main" val="35173574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DF8167DF-E70B-149F-022D-E391F522EB6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06864A64-DD21-8BC5-E9D6-92E8E7E3CEB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43C432D9-ECB7-6C61-CE39-3BC5522F62C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0500C3-D17A-2B43-929B-BB68D9F83969}" type="datetimeFigureOut">
              <a:rPr lang="fr-FR" smtClean="0"/>
              <a:t>13/01/2024</a:t>
            </a:fld>
            <a:endParaRPr lang="fr-FR"/>
          </a:p>
        </p:txBody>
      </p:sp>
      <p:sp>
        <p:nvSpPr>
          <p:cNvPr id="5" name="Espace réservé du pied de page 4">
            <a:extLst>
              <a:ext uri="{FF2B5EF4-FFF2-40B4-BE49-F238E27FC236}">
                <a16:creationId xmlns:a16="http://schemas.microsoft.com/office/drawing/2014/main" id="{96FF0335-8553-E5B6-505A-F66FCB84546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484CA9FE-6134-BB5C-60E7-A116A2B2AD9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2D23DC-78C5-5F4E-908E-37D5F73DA6D7}" type="slidenum">
              <a:rPr lang="fr-FR" smtClean="0"/>
              <a:t>‹N°›</a:t>
            </a:fld>
            <a:endParaRPr lang="fr-FR"/>
          </a:p>
        </p:txBody>
      </p:sp>
    </p:spTree>
    <p:extLst>
      <p:ext uri="{BB962C8B-B14F-4D97-AF65-F5344CB8AC3E}">
        <p14:creationId xmlns:p14="http://schemas.microsoft.com/office/powerpoint/2010/main" val="29872635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hyperlink" Target="https://forum-engagement.org/" TargetMode="External"/><Relationship Id="rId4" Type="http://schemas.openxmlformats.org/officeDocument/2006/relationships/hyperlink" Target="https://www.linkedin.com/feed/update/urn:li:activity:7140279686235947009"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forum-engagement.org/ressources-media/"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hyperlink" Target="https://www.linkedin.com/company/forum-de-l-engagement/" TargetMode="External"/><Relationship Id="rId2" Type="http://schemas.openxmlformats.org/officeDocument/2006/relationships/hyperlink" Target="https://twitter.com/F_Engagement" TargetMode="Externa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hyperlink" Target="https://www.instagram.com/forum_engagement/" TargetMode="Externa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hyperlink" Target="mailto:dgs@forum-engagement.org" TargetMode="External"/><Relationship Id="rId2" Type="http://schemas.openxmlformats.org/officeDocument/2006/relationships/hyperlink" Target="mailto:presidence@forum-engagement.org" TargetMode="Externa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forum-engagement.org/ressources-media/"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forum-engagement.org/ressources-media/"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FCE4C81-BF4E-5CF0-3C57-B0C0C6AF87EC}"/>
              </a:ext>
            </a:extLst>
          </p:cNvPr>
          <p:cNvSpPr>
            <a:spLocks noGrp="1"/>
          </p:cNvSpPr>
          <p:nvPr>
            <p:ph type="ctrTitle"/>
          </p:nvPr>
        </p:nvSpPr>
        <p:spPr>
          <a:xfrm>
            <a:off x="1524000" y="877814"/>
            <a:ext cx="9144000" cy="2387600"/>
          </a:xfrm>
        </p:spPr>
        <p:txBody>
          <a:bodyPr>
            <a:normAutofit/>
          </a:bodyPr>
          <a:lstStyle/>
          <a:p>
            <a:r>
              <a:rPr lang="fr-FR" sz="7200" dirty="0"/>
              <a:t>KIT MEDIA</a:t>
            </a:r>
          </a:p>
        </p:txBody>
      </p:sp>
      <p:sp>
        <p:nvSpPr>
          <p:cNvPr id="3" name="Sous-titre 2">
            <a:extLst>
              <a:ext uri="{FF2B5EF4-FFF2-40B4-BE49-F238E27FC236}">
                <a16:creationId xmlns:a16="http://schemas.microsoft.com/office/drawing/2014/main" id="{084B920A-D414-23DC-FAD8-EC33A9AC158C}"/>
              </a:ext>
            </a:extLst>
          </p:cNvPr>
          <p:cNvSpPr>
            <a:spLocks noGrp="1"/>
          </p:cNvSpPr>
          <p:nvPr>
            <p:ph type="subTitle" idx="1"/>
          </p:nvPr>
        </p:nvSpPr>
        <p:spPr>
          <a:xfrm>
            <a:off x="1524000" y="3761526"/>
            <a:ext cx="9144000" cy="1655762"/>
          </a:xfrm>
        </p:spPr>
        <p:txBody>
          <a:bodyPr>
            <a:noAutofit/>
          </a:bodyPr>
          <a:lstStyle/>
          <a:p>
            <a:r>
              <a:rPr lang="fr-FR" sz="4400" dirty="0"/>
              <a:t>Sommet de l’Engagement</a:t>
            </a:r>
          </a:p>
          <a:p>
            <a:r>
              <a:rPr lang="fr-FR" sz="4400" dirty="0"/>
              <a:t>8 février 2024</a:t>
            </a:r>
          </a:p>
        </p:txBody>
      </p:sp>
      <p:pic>
        <p:nvPicPr>
          <p:cNvPr id="7" name="image2.png" descr="Une image contenant texte, logo, Police, Graphique&#10;&#10;Description générée automatiquement">
            <a:extLst>
              <a:ext uri="{FF2B5EF4-FFF2-40B4-BE49-F238E27FC236}">
                <a16:creationId xmlns:a16="http://schemas.microsoft.com/office/drawing/2014/main" id="{02FF911F-C437-57F0-4F8C-92EC812D75E9}"/>
              </a:ext>
            </a:extLst>
          </p:cNvPr>
          <p:cNvPicPr/>
          <p:nvPr/>
        </p:nvPicPr>
        <p:blipFill>
          <a:blip r:embed="rId3"/>
          <a:srcRect/>
          <a:stretch>
            <a:fillRect/>
          </a:stretch>
        </p:blipFill>
        <p:spPr>
          <a:xfrm>
            <a:off x="10209269" y="219954"/>
            <a:ext cx="1821507" cy="851680"/>
          </a:xfrm>
          <a:prstGeom prst="rect">
            <a:avLst/>
          </a:prstGeom>
          <a:ln/>
        </p:spPr>
      </p:pic>
    </p:spTree>
    <p:extLst>
      <p:ext uri="{BB962C8B-B14F-4D97-AF65-F5344CB8AC3E}">
        <p14:creationId xmlns:p14="http://schemas.microsoft.com/office/powerpoint/2010/main" val="30498799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09A63F1-E0F3-12FA-C509-9651F895FC91}"/>
              </a:ext>
            </a:extLst>
          </p:cNvPr>
          <p:cNvSpPr>
            <a:spLocks noGrp="1"/>
          </p:cNvSpPr>
          <p:nvPr>
            <p:ph type="title"/>
          </p:nvPr>
        </p:nvSpPr>
        <p:spPr/>
        <p:txBody>
          <a:bodyPr/>
          <a:lstStyle/>
          <a:p>
            <a:r>
              <a:rPr lang="fr-FR"/>
              <a:t>Raison d’être et Signature Forum de l’Engagement</a:t>
            </a:r>
          </a:p>
        </p:txBody>
      </p:sp>
      <p:sp>
        <p:nvSpPr>
          <p:cNvPr id="3" name="Espace réservé du contenu 2">
            <a:extLst>
              <a:ext uri="{FF2B5EF4-FFF2-40B4-BE49-F238E27FC236}">
                <a16:creationId xmlns:a16="http://schemas.microsoft.com/office/drawing/2014/main" id="{68DBE328-E549-27F3-B9B0-3721DC2E4EE3}"/>
              </a:ext>
            </a:extLst>
          </p:cNvPr>
          <p:cNvSpPr>
            <a:spLocks noGrp="1"/>
          </p:cNvSpPr>
          <p:nvPr>
            <p:ph idx="1"/>
          </p:nvPr>
        </p:nvSpPr>
        <p:spPr/>
        <p:txBody>
          <a:bodyPr>
            <a:normAutofit/>
          </a:bodyPr>
          <a:lstStyle/>
          <a:p>
            <a:pPr marL="0" indent="0">
              <a:buNone/>
            </a:pPr>
            <a:endParaRPr lang="fr-FR" u="sng"/>
          </a:p>
          <a:p>
            <a:pPr marL="0" indent="0">
              <a:buNone/>
            </a:pPr>
            <a:r>
              <a:rPr lang="fr-FR" u="sng"/>
              <a:t>Raison d’être : </a:t>
            </a:r>
          </a:p>
          <a:p>
            <a:pPr marL="0" indent="0">
              <a:buNone/>
            </a:pPr>
            <a:r>
              <a:rPr lang="fr-FR"/>
              <a:t>« Un nouveau pacte de confiance entre l’entreprise, la société et les pouvoirs publics est possible. »</a:t>
            </a:r>
          </a:p>
          <a:p>
            <a:pPr marL="0" indent="0">
              <a:buNone/>
            </a:pPr>
            <a:endParaRPr lang="fr-FR"/>
          </a:p>
          <a:p>
            <a:pPr marL="0" indent="0">
              <a:buNone/>
            </a:pPr>
            <a:r>
              <a:rPr lang="fr-FR" u="sng"/>
              <a:t>Signature : </a:t>
            </a:r>
          </a:p>
          <a:p>
            <a:pPr marL="0" indent="0">
              <a:buNone/>
            </a:pPr>
            <a:r>
              <a:rPr lang="fr-FR"/>
              <a:t>« Inspirer. Connecter. Transformer : le pouvoir de l'engagement. »</a:t>
            </a:r>
          </a:p>
        </p:txBody>
      </p:sp>
      <p:pic>
        <p:nvPicPr>
          <p:cNvPr id="4" name="image2.png" descr="Une image contenant texte, logo, Police, Graphique&#10;&#10;Description générée automatiquement">
            <a:extLst>
              <a:ext uri="{FF2B5EF4-FFF2-40B4-BE49-F238E27FC236}">
                <a16:creationId xmlns:a16="http://schemas.microsoft.com/office/drawing/2014/main" id="{7371BE5A-FB6E-AD7A-AF3C-67D19C5BC930}"/>
              </a:ext>
            </a:extLst>
          </p:cNvPr>
          <p:cNvPicPr/>
          <p:nvPr/>
        </p:nvPicPr>
        <p:blipFill>
          <a:blip r:embed="rId2"/>
          <a:srcRect/>
          <a:stretch>
            <a:fillRect/>
          </a:stretch>
        </p:blipFill>
        <p:spPr>
          <a:xfrm>
            <a:off x="10209269" y="219954"/>
            <a:ext cx="1821507" cy="851680"/>
          </a:xfrm>
          <a:prstGeom prst="rect">
            <a:avLst/>
          </a:prstGeom>
          <a:ln/>
        </p:spPr>
      </p:pic>
    </p:spTree>
    <p:extLst>
      <p:ext uri="{BB962C8B-B14F-4D97-AF65-F5344CB8AC3E}">
        <p14:creationId xmlns:p14="http://schemas.microsoft.com/office/powerpoint/2010/main" val="36960688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09A63F1-E0F3-12FA-C509-9651F895FC91}"/>
              </a:ext>
            </a:extLst>
          </p:cNvPr>
          <p:cNvSpPr>
            <a:spLocks noGrp="1"/>
          </p:cNvSpPr>
          <p:nvPr>
            <p:ph type="title"/>
          </p:nvPr>
        </p:nvSpPr>
        <p:spPr>
          <a:xfrm>
            <a:off x="838200" y="315315"/>
            <a:ext cx="10515600" cy="1325563"/>
          </a:xfrm>
        </p:spPr>
        <p:txBody>
          <a:bodyPr/>
          <a:lstStyle/>
          <a:p>
            <a:r>
              <a:rPr lang="fr-FR" dirty="0"/>
              <a:t>Save the Date Sommet de l’Engagement</a:t>
            </a:r>
          </a:p>
        </p:txBody>
      </p:sp>
      <p:pic>
        <p:nvPicPr>
          <p:cNvPr id="4" name="image2.png" descr="Une image contenant texte, logo, Police, Graphique&#10;&#10;Description générée automatiquement">
            <a:extLst>
              <a:ext uri="{FF2B5EF4-FFF2-40B4-BE49-F238E27FC236}">
                <a16:creationId xmlns:a16="http://schemas.microsoft.com/office/drawing/2014/main" id="{7371BE5A-FB6E-AD7A-AF3C-67D19C5BC930}"/>
              </a:ext>
            </a:extLst>
          </p:cNvPr>
          <p:cNvPicPr/>
          <p:nvPr/>
        </p:nvPicPr>
        <p:blipFill>
          <a:blip r:embed="rId2"/>
          <a:srcRect/>
          <a:stretch>
            <a:fillRect/>
          </a:stretch>
        </p:blipFill>
        <p:spPr>
          <a:xfrm>
            <a:off x="10209269" y="219954"/>
            <a:ext cx="1821507" cy="851680"/>
          </a:xfrm>
          <a:prstGeom prst="rect">
            <a:avLst/>
          </a:prstGeom>
          <a:ln/>
        </p:spPr>
      </p:pic>
      <p:pic>
        <p:nvPicPr>
          <p:cNvPr id="8" name="Image 7" descr="Une image contenant texte, capture d’écran, Police&#10;&#10;Description générée automatiquement">
            <a:extLst>
              <a:ext uri="{FF2B5EF4-FFF2-40B4-BE49-F238E27FC236}">
                <a16:creationId xmlns:a16="http://schemas.microsoft.com/office/drawing/2014/main" id="{18B384F8-9422-CE25-201D-C5903AD2B72A}"/>
              </a:ext>
            </a:extLst>
          </p:cNvPr>
          <p:cNvPicPr>
            <a:picLocks noChangeAspect="1"/>
          </p:cNvPicPr>
          <p:nvPr/>
        </p:nvPicPr>
        <p:blipFill>
          <a:blip r:embed="rId3"/>
          <a:stretch>
            <a:fillRect/>
          </a:stretch>
        </p:blipFill>
        <p:spPr>
          <a:xfrm>
            <a:off x="1127051" y="1619612"/>
            <a:ext cx="8941981" cy="3851798"/>
          </a:xfrm>
          <a:prstGeom prst="rect">
            <a:avLst/>
          </a:prstGeom>
        </p:spPr>
      </p:pic>
      <p:sp>
        <p:nvSpPr>
          <p:cNvPr id="3" name="TextBox 2">
            <a:extLst>
              <a:ext uri="{FF2B5EF4-FFF2-40B4-BE49-F238E27FC236}">
                <a16:creationId xmlns:a16="http://schemas.microsoft.com/office/drawing/2014/main" id="{0452D696-5ABB-5E68-C7E6-2BEC5F34C769}"/>
              </a:ext>
            </a:extLst>
          </p:cNvPr>
          <p:cNvSpPr txBox="1"/>
          <p:nvPr/>
        </p:nvSpPr>
        <p:spPr>
          <a:xfrm>
            <a:off x="1391166" y="4985105"/>
            <a:ext cx="9728856" cy="207595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lnSpc>
                <a:spcPct val="150000"/>
              </a:lnSpc>
            </a:pPr>
            <a:endParaRPr lang="fr-FR" sz="2800" dirty="0">
              <a:solidFill>
                <a:srgbClr val="073763"/>
              </a:solidFill>
              <a:latin typeface="Georgia" panose="02040502050405020303" pitchFamily="18" charset="0"/>
              <a:hlinkClick r:id="rId4"/>
            </a:endParaRPr>
          </a:p>
          <a:p>
            <a:pPr marL="342900" indent="-342900" algn="l">
              <a:lnSpc>
                <a:spcPct val="150000"/>
              </a:lnSpc>
              <a:buFont typeface="Wingdings" pitchFamily="2" charset="2"/>
              <a:buChar char="Ø"/>
            </a:pPr>
            <a:r>
              <a:rPr lang="fr-FR" sz="2000" b="0" i="0" dirty="0">
                <a:solidFill>
                  <a:srgbClr val="1155CC"/>
                </a:solidFill>
                <a:effectLst/>
                <a:hlinkClick r:id="rId4"/>
              </a:rPr>
              <a:t>https://www.linkedin.com/feed/update/urn:li:activity:7140279686235947009</a:t>
            </a:r>
            <a:endParaRPr lang="fr-FR" sz="2000" b="0" i="0" dirty="0">
              <a:solidFill>
                <a:srgbClr val="1155CC"/>
              </a:solidFill>
              <a:effectLst/>
            </a:endParaRPr>
          </a:p>
          <a:p>
            <a:pPr marL="342900" indent="-342900">
              <a:lnSpc>
                <a:spcPct val="150000"/>
              </a:lnSpc>
              <a:buFont typeface="Wingdings" pitchFamily="2" charset="2"/>
              <a:buChar char="Ø"/>
            </a:pPr>
            <a:r>
              <a:rPr lang="fr-FR" sz="2000" b="0" u="sng" dirty="0">
                <a:solidFill>
                  <a:srgbClr val="1155CC"/>
                </a:solidFill>
                <a:effectLst/>
                <a:hlinkClick r:id="rId5"/>
              </a:rPr>
              <a:t>https://forum-</a:t>
            </a:r>
            <a:r>
              <a:rPr lang="fr-FR" sz="2000" b="0" u="sng" dirty="0" err="1">
                <a:solidFill>
                  <a:srgbClr val="1155CC"/>
                </a:solidFill>
                <a:effectLst/>
                <a:hlinkClick r:id="rId5"/>
              </a:rPr>
              <a:t>engagement.org</a:t>
            </a:r>
            <a:r>
              <a:rPr lang="fr-FR" sz="2000" b="0" u="sng" dirty="0">
                <a:solidFill>
                  <a:srgbClr val="1155CC"/>
                </a:solidFill>
                <a:effectLst/>
                <a:hlinkClick r:id="rId5"/>
              </a:rPr>
              <a:t>/</a:t>
            </a:r>
            <a:endParaRPr lang="en-US" sz="2000" u="sng" dirty="0">
              <a:highlight>
                <a:srgbClr val="FFFF00"/>
              </a:highlight>
              <a:ea typeface="Calibri"/>
              <a:cs typeface="Calibri"/>
            </a:endParaRPr>
          </a:p>
          <a:p>
            <a:pPr algn="l">
              <a:lnSpc>
                <a:spcPct val="150000"/>
              </a:lnSpc>
            </a:pPr>
            <a:r>
              <a:rPr lang="fr-FR" sz="2000" b="0" i="0" dirty="0">
                <a:solidFill>
                  <a:srgbClr val="073763"/>
                </a:solidFill>
                <a:effectLst/>
              </a:rPr>
              <a:t> </a:t>
            </a:r>
          </a:p>
        </p:txBody>
      </p:sp>
    </p:spTree>
    <p:extLst>
      <p:ext uri="{BB962C8B-B14F-4D97-AF65-F5344CB8AC3E}">
        <p14:creationId xmlns:p14="http://schemas.microsoft.com/office/powerpoint/2010/main" val="31978925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09A63F1-E0F3-12FA-C509-9651F895FC91}"/>
              </a:ext>
            </a:extLst>
          </p:cNvPr>
          <p:cNvSpPr>
            <a:spLocks noGrp="1"/>
          </p:cNvSpPr>
          <p:nvPr>
            <p:ph type="title"/>
          </p:nvPr>
        </p:nvSpPr>
        <p:spPr/>
        <p:txBody>
          <a:bodyPr/>
          <a:lstStyle/>
          <a:p>
            <a:r>
              <a:rPr lang="fr-FR" dirty="0"/>
              <a:t>Programme Sommet de l’Engagement</a:t>
            </a:r>
          </a:p>
        </p:txBody>
      </p:sp>
      <p:sp>
        <p:nvSpPr>
          <p:cNvPr id="3" name="Espace réservé du contenu 2">
            <a:extLst>
              <a:ext uri="{FF2B5EF4-FFF2-40B4-BE49-F238E27FC236}">
                <a16:creationId xmlns:a16="http://schemas.microsoft.com/office/drawing/2014/main" id="{68DBE328-E549-27F3-B9B0-3721DC2E4EE3}"/>
              </a:ext>
            </a:extLst>
          </p:cNvPr>
          <p:cNvSpPr>
            <a:spLocks noGrp="1"/>
          </p:cNvSpPr>
          <p:nvPr>
            <p:ph idx="1"/>
          </p:nvPr>
        </p:nvSpPr>
        <p:spPr/>
        <p:txBody>
          <a:bodyPr>
            <a:normAutofit/>
          </a:bodyPr>
          <a:lstStyle/>
          <a:p>
            <a:pPr marL="0" indent="0">
              <a:buNone/>
            </a:pPr>
            <a:r>
              <a:rPr lang="fr-FR" dirty="0"/>
              <a:t>Lien de téléchargement :</a:t>
            </a:r>
          </a:p>
          <a:p>
            <a:pPr marL="0" indent="0">
              <a:buNone/>
            </a:pPr>
            <a:r>
              <a:rPr lang="fr-FR" dirty="0">
                <a:hlinkClick r:id="rId2"/>
              </a:rPr>
              <a:t>https://forum-</a:t>
            </a:r>
            <a:r>
              <a:rPr lang="fr-FR" dirty="0" err="1">
                <a:hlinkClick r:id="rId2"/>
              </a:rPr>
              <a:t>engagement.org</a:t>
            </a:r>
            <a:r>
              <a:rPr lang="fr-FR" dirty="0">
                <a:hlinkClick r:id="rId2"/>
              </a:rPr>
              <a:t>/ressources-media/</a:t>
            </a:r>
            <a:endParaRPr lang="fr-FR" dirty="0"/>
          </a:p>
        </p:txBody>
      </p:sp>
      <p:pic>
        <p:nvPicPr>
          <p:cNvPr id="4" name="image2.png" descr="Une image contenant texte, logo, Police, Graphique&#10;&#10;Description générée automatiquement">
            <a:extLst>
              <a:ext uri="{FF2B5EF4-FFF2-40B4-BE49-F238E27FC236}">
                <a16:creationId xmlns:a16="http://schemas.microsoft.com/office/drawing/2014/main" id="{7371BE5A-FB6E-AD7A-AF3C-67D19C5BC930}"/>
              </a:ext>
            </a:extLst>
          </p:cNvPr>
          <p:cNvPicPr/>
          <p:nvPr/>
        </p:nvPicPr>
        <p:blipFill>
          <a:blip r:embed="rId3"/>
          <a:srcRect/>
          <a:stretch>
            <a:fillRect/>
          </a:stretch>
        </p:blipFill>
        <p:spPr>
          <a:xfrm>
            <a:off x="10209269" y="219954"/>
            <a:ext cx="1821507" cy="851680"/>
          </a:xfrm>
          <a:prstGeom prst="rect">
            <a:avLst/>
          </a:prstGeom>
          <a:ln/>
        </p:spPr>
      </p:pic>
    </p:spTree>
    <p:extLst>
      <p:ext uri="{BB962C8B-B14F-4D97-AF65-F5344CB8AC3E}">
        <p14:creationId xmlns:p14="http://schemas.microsoft.com/office/powerpoint/2010/main" val="35157987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09A63F1-E0F3-12FA-C509-9651F895FC91}"/>
              </a:ext>
            </a:extLst>
          </p:cNvPr>
          <p:cNvSpPr>
            <a:spLocks noGrp="1"/>
          </p:cNvSpPr>
          <p:nvPr>
            <p:ph type="title"/>
          </p:nvPr>
        </p:nvSpPr>
        <p:spPr/>
        <p:txBody>
          <a:bodyPr/>
          <a:lstStyle/>
          <a:p>
            <a:r>
              <a:rPr lang="fr-FR"/>
              <a:t>Recommandations Editoriales</a:t>
            </a:r>
          </a:p>
        </p:txBody>
      </p:sp>
      <p:sp>
        <p:nvSpPr>
          <p:cNvPr id="3" name="Espace réservé du contenu 2">
            <a:extLst>
              <a:ext uri="{FF2B5EF4-FFF2-40B4-BE49-F238E27FC236}">
                <a16:creationId xmlns:a16="http://schemas.microsoft.com/office/drawing/2014/main" id="{68DBE328-E549-27F3-B9B0-3721DC2E4EE3}"/>
              </a:ext>
            </a:extLst>
          </p:cNvPr>
          <p:cNvSpPr>
            <a:spLocks noGrp="1"/>
          </p:cNvSpPr>
          <p:nvPr>
            <p:ph idx="1"/>
          </p:nvPr>
        </p:nvSpPr>
        <p:spPr/>
        <p:txBody>
          <a:bodyPr vert="horz" lIns="91440" tIns="45720" rIns="91440" bIns="45720" rtlCol="0" anchor="t">
            <a:normAutofit/>
          </a:bodyPr>
          <a:lstStyle/>
          <a:p>
            <a:pPr marL="0" indent="0">
              <a:buNone/>
            </a:pPr>
            <a:endParaRPr lang="fr-FR" sz="2200" i="1" dirty="0">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pPr>
              <a:buFont typeface="Wingdings" pitchFamily="2" charset="2"/>
              <a:buChar char="v"/>
            </a:pPr>
            <a:r>
              <a:rPr lang="fr-FR" sz="2200" dirty="0">
                <a:latin typeface="Calibri"/>
                <a:ea typeface="Calibri"/>
                <a:cs typeface="Times New Roman"/>
              </a:rPr>
              <a:t> Le Forum de l’Engagement est </a:t>
            </a:r>
            <a:r>
              <a:rPr lang="fr-FR" sz="2200" dirty="0">
                <a:effectLst/>
                <a:latin typeface="Calibri"/>
                <a:ea typeface="Calibri"/>
                <a:cs typeface="Times New Roman"/>
              </a:rPr>
              <a:t>une entreprise et non une association.</a:t>
            </a:r>
          </a:p>
          <a:p>
            <a:pPr>
              <a:buFont typeface="Wingdings" pitchFamily="2" charset="2"/>
              <a:buChar char="v"/>
            </a:pPr>
            <a:endParaRPr lang="fr-FR" sz="2200" dirty="0">
              <a:effectLst/>
              <a:latin typeface="Calibri"/>
              <a:ea typeface="Calibri"/>
              <a:cs typeface="Times New Roman"/>
            </a:endParaRPr>
          </a:p>
          <a:p>
            <a:pPr>
              <a:buFont typeface="Wingdings" pitchFamily="2" charset="2"/>
              <a:buChar char="v"/>
            </a:pPr>
            <a:r>
              <a:rPr lang="fr-FR" sz="2200" dirty="0">
                <a:latin typeface="Calibri"/>
                <a:ea typeface="Calibri"/>
                <a:cs typeface="Times New Roman"/>
              </a:rPr>
              <a:t> Il faut bien dissocier « Forum » et « Sommet ».  En effet, nous</a:t>
            </a:r>
            <a:r>
              <a:rPr lang="fr-FR" sz="2200" dirty="0">
                <a:effectLst/>
                <a:latin typeface="Calibri"/>
                <a:ea typeface="Calibri"/>
                <a:cs typeface="Times New Roman"/>
              </a:rPr>
              <a:t> parlons de « Forum » pour </a:t>
            </a:r>
            <a:r>
              <a:rPr lang="fr-FR" sz="2200" dirty="0">
                <a:latin typeface="Calibri"/>
                <a:ea typeface="Calibri"/>
                <a:cs typeface="Times New Roman"/>
              </a:rPr>
              <a:t>parler de la plateforme digitale</a:t>
            </a:r>
            <a:r>
              <a:rPr lang="fr-FR" sz="2200" dirty="0">
                <a:effectLst/>
                <a:latin typeface="Calibri"/>
                <a:ea typeface="Calibri"/>
                <a:cs typeface="Times New Roman"/>
              </a:rPr>
              <a:t> et de « Sommet » pour </a:t>
            </a:r>
            <a:r>
              <a:rPr lang="fr-FR" sz="2200" dirty="0">
                <a:latin typeface="Calibri"/>
                <a:ea typeface="Calibri"/>
                <a:cs typeface="Times New Roman"/>
              </a:rPr>
              <a:t>parler de </a:t>
            </a:r>
            <a:r>
              <a:rPr lang="fr-FR" sz="2200" dirty="0">
                <a:effectLst/>
                <a:latin typeface="Calibri"/>
                <a:ea typeface="Calibri"/>
                <a:cs typeface="Times New Roman"/>
              </a:rPr>
              <a:t>l’événement.</a:t>
            </a:r>
          </a:p>
          <a:p>
            <a:pPr>
              <a:buFont typeface="Wingdings" pitchFamily="2" charset="2"/>
              <a:buChar char="v"/>
            </a:pPr>
            <a:endParaRPr lang="fr-FR" sz="2200" dirty="0">
              <a:effectLst/>
              <a:latin typeface="Calibri"/>
              <a:ea typeface="Calibri"/>
              <a:cs typeface="Times New Roman"/>
            </a:endParaRPr>
          </a:p>
          <a:p>
            <a:pPr>
              <a:buFont typeface="Wingdings" pitchFamily="2" charset="2"/>
              <a:buChar char="v"/>
            </a:pPr>
            <a:r>
              <a:rPr lang="fr-FR" sz="2200" dirty="0">
                <a:latin typeface="Calibri"/>
                <a:ea typeface="Calibri"/>
                <a:cs typeface="Times New Roman"/>
              </a:rPr>
              <a:t> Nous</a:t>
            </a:r>
            <a:r>
              <a:rPr lang="fr-FR" sz="2200" dirty="0">
                <a:effectLst/>
                <a:latin typeface="Calibri"/>
                <a:ea typeface="Calibri"/>
                <a:cs typeface="Times New Roman"/>
              </a:rPr>
              <a:t> parlons du 1er Sommet de l’Engagement et non du Sommet de l’Engagement.</a:t>
            </a:r>
          </a:p>
          <a:p>
            <a:pPr marL="0" indent="0">
              <a:buNone/>
            </a:pPr>
            <a:endParaRPr lang="fr-FR" sz="1800" i="1" dirty="0">
              <a:highlight>
                <a:srgbClr val="FFFF00"/>
              </a:highlight>
              <a:latin typeface="Calibri" panose="020F0502020204030204" pitchFamily="34" charset="0"/>
              <a:cs typeface="Times New Roman" panose="02020603050405020304" pitchFamily="18" charset="0"/>
            </a:endParaRPr>
          </a:p>
        </p:txBody>
      </p:sp>
      <p:pic>
        <p:nvPicPr>
          <p:cNvPr id="4" name="image2.png" descr="Une image contenant texte, logo, Police, Graphique&#10;&#10;Description générée automatiquement">
            <a:extLst>
              <a:ext uri="{FF2B5EF4-FFF2-40B4-BE49-F238E27FC236}">
                <a16:creationId xmlns:a16="http://schemas.microsoft.com/office/drawing/2014/main" id="{7371BE5A-FB6E-AD7A-AF3C-67D19C5BC930}"/>
              </a:ext>
            </a:extLst>
          </p:cNvPr>
          <p:cNvPicPr/>
          <p:nvPr/>
        </p:nvPicPr>
        <p:blipFill>
          <a:blip r:embed="rId2"/>
          <a:srcRect/>
          <a:stretch>
            <a:fillRect/>
          </a:stretch>
        </p:blipFill>
        <p:spPr>
          <a:xfrm>
            <a:off x="10209269" y="219954"/>
            <a:ext cx="1821507" cy="851680"/>
          </a:xfrm>
          <a:prstGeom prst="rect">
            <a:avLst/>
          </a:prstGeom>
          <a:ln/>
        </p:spPr>
      </p:pic>
    </p:spTree>
    <p:extLst>
      <p:ext uri="{BB962C8B-B14F-4D97-AF65-F5344CB8AC3E}">
        <p14:creationId xmlns:p14="http://schemas.microsoft.com/office/powerpoint/2010/main" val="32231325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FCE4C81-BF4E-5CF0-3C57-B0C0C6AF87EC}"/>
              </a:ext>
            </a:extLst>
          </p:cNvPr>
          <p:cNvSpPr>
            <a:spLocks noGrp="1"/>
          </p:cNvSpPr>
          <p:nvPr>
            <p:ph type="ctrTitle"/>
          </p:nvPr>
        </p:nvSpPr>
        <p:spPr>
          <a:xfrm>
            <a:off x="1524000" y="2235200"/>
            <a:ext cx="9144000" cy="2387600"/>
          </a:xfrm>
        </p:spPr>
        <p:txBody>
          <a:bodyPr anchor="ctr"/>
          <a:lstStyle/>
          <a:p>
            <a:r>
              <a:rPr lang="fr-FR"/>
              <a:t>RÉSEAUX SOCIAUX</a:t>
            </a:r>
          </a:p>
        </p:txBody>
      </p:sp>
      <p:pic>
        <p:nvPicPr>
          <p:cNvPr id="7" name="image2.png" descr="Une image contenant texte, logo, Police, Graphique&#10;&#10;Description générée automatiquement">
            <a:extLst>
              <a:ext uri="{FF2B5EF4-FFF2-40B4-BE49-F238E27FC236}">
                <a16:creationId xmlns:a16="http://schemas.microsoft.com/office/drawing/2014/main" id="{02FF911F-C437-57F0-4F8C-92EC812D75E9}"/>
              </a:ext>
            </a:extLst>
          </p:cNvPr>
          <p:cNvPicPr/>
          <p:nvPr/>
        </p:nvPicPr>
        <p:blipFill>
          <a:blip r:embed="rId2"/>
          <a:srcRect/>
          <a:stretch>
            <a:fillRect/>
          </a:stretch>
        </p:blipFill>
        <p:spPr>
          <a:xfrm>
            <a:off x="10209269" y="219954"/>
            <a:ext cx="1821507" cy="851680"/>
          </a:xfrm>
          <a:prstGeom prst="rect">
            <a:avLst/>
          </a:prstGeom>
          <a:ln/>
        </p:spPr>
      </p:pic>
    </p:spTree>
    <p:extLst>
      <p:ext uri="{BB962C8B-B14F-4D97-AF65-F5344CB8AC3E}">
        <p14:creationId xmlns:p14="http://schemas.microsoft.com/office/powerpoint/2010/main" val="25210806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09A63F1-E0F3-12FA-C509-9651F895FC91}"/>
              </a:ext>
            </a:extLst>
          </p:cNvPr>
          <p:cNvSpPr>
            <a:spLocks noGrp="1"/>
          </p:cNvSpPr>
          <p:nvPr>
            <p:ph type="title"/>
          </p:nvPr>
        </p:nvSpPr>
        <p:spPr/>
        <p:txBody>
          <a:bodyPr/>
          <a:lstStyle/>
          <a:p>
            <a:r>
              <a:rPr lang="fr-FR"/>
              <a:t>Bannières</a:t>
            </a:r>
          </a:p>
        </p:txBody>
      </p:sp>
      <p:sp>
        <p:nvSpPr>
          <p:cNvPr id="3" name="Espace réservé du contenu 2">
            <a:extLst>
              <a:ext uri="{FF2B5EF4-FFF2-40B4-BE49-F238E27FC236}">
                <a16:creationId xmlns:a16="http://schemas.microsoft.com/office/drawing/2014/main" id="{68DBE328-E549-27F3-B9B0-3721DC2E4EE3}"/>
              </a:ext>
            </a:extLst>
          </p:cNvPr>
          <p:cNvSpPr>
            <a:spLocks noGrp="1"/>
          </p:cNvSpPr>
          <p:nvPr>
            <p:ph idx="1"/>
          </p:nvPr>
        </p:nvSpPr>
        <p:spPr>
          <a:xfrm>
            <a:off x="838200" y="1690688"/>
            <a:ext cx="10515600" cy="4486275"/>
          </a:xfrm>
        </p:spPr>
        <p:txBody>
          <a:bodyPr>
            <a:normAutofit/>
          </a:bodyPr>
          <a:lstStyle/>
          <a:p>
            <a:pPr marL="0" indent="0">
              <a:buNone/>
            </a:pPr>
            <a:r>
              <a:rPr lang="fr-FR" u="sng"/>
              <a:t>Twitter</a:t>
            </a:r>
            <a:r>
              <a:rPr lang="fr-FR"/>
              <a:t> </a:t>
            </a:r>
          </a:p>
          <a:p>
            <a:pPr marL="0" indent="0">
              <a:buNone/>
            </a:pPr>
            <a:endParaRPr lang="fr-FR"/>
          </a:p>
          <a:p>
            <a:pPr marL="0" indent="0">
              <a:buNone/>
            </a:pPr>
            <a:endParaRPr lang="fr-FR"/>
          </a:p>
          <a:p>
            <a:pPr marL="0" indent="0">
              <a:buNone/>
            </a:pPr>
            <a:endParaRPr lang="fr-FR"/>
          </a:p>
          <a:p>
            <a:pPr marL="0" indent="0">
              <a:buNone/>
            </a:pPr>
            <a:endParaRPr lang="fr-FR" u="sng"/>
          </a:p>
          <a:p>
            <a:pPr marL="0" indent="0">
              <a:buNone/>
            </a:pPr>
            <a:r>
              <a:rPr lang="fr-FR" u="sng"/>
              <a:t>LinkedIn</a:t>
            </a:r>
            <a:r>
              <a:rPr lang="fr-FR"/>
              <a:t> </a:t>
            </a:r>
            <a:endParaRPr lang="fr-FR" dirty="0">
              <a:highlight>
                <a:srgbClr val="FFFF00"/>
              </a:highlight>
            </a:endParaRPr>
          </a:p>
        </p:txBody>
      </p:sp>
      <p:pic>
        <p:nvPicPr>
          <p:cNvPr id="4" name="image2.png" descr="Une image contenant texte, logo, Police, Graphique&#10;&#10;Description générée automatiquement">
            <a:extLst>
              <a:ext uri="{FF2B5EF4-FFF2-40B4-BE49-F238E27FC236}">
                <a16:creationId xmlns:a16="http://schemas.microsoft.com/office/drawing/2014/main" id="{7371BE5A-FB6E-AD7A-AF3C-67D19C5BC930}"/>
              </a:ext>
            </a:extLst>
          </p:cNvPr>
          <p:cNvPicPr/>
          <p:nvPr/>
        </p:nvPicPr>
        <p:blipFill>
          <a:blip r:embed="rId2"/>
          <a:srcRect/>
          <a:stretch>
            <a:fillRect/>
          </a:stretch>
        </p:blipFill>
        <p:spPr>
          <a:xfrm>
            <a:off x="10209269" y="219954"/>
            <a:ext cx="1821507" cy="851680"/>
          </a:xfrm>
          <a:prstGeom prst="rect">
            <a:avLst/>
          </a:prstGeom>
          <a:ln/>
        </p:spPr>
      </p:pic>
      <p:pic>
        <p:nvPicPr>
          <p:cNvPr id="6" name="Image 5" descr="Une image contenant texte, capture d’écran&#10;&#10;Description générée automatiquement">
            <a:extLst>
              <a:ext uri="{FF2B5EF4-FFF2-40B4-BE49-F238E27FC236}">
                <a16:creationId xmlns:a16="http://schemas.microsoft.com/office/drawing/2014/main" id="{97276FED-3DC2-3EAB-D194-EBA3B61AA72B}"/>
              </a:ext>
            </a:extLst>
          </p:cNvPr>
          <p:cNvPicPr>
            <a:picLocks noChangeAspect="1"/>
          </p:cNvPicPr>
          <p:nvPr/>
        </p:nvPicPr>
        <p:blipFill>
          <a:blip r:embed="rId3"/>
          <a:stretch>
            <a:fillRect/>
          </a:stretch>
        </p:blipFill>
        <p:spPr>
          <a:xfrm>
            <a:off x="2372139" y="4613654"/>
            <a:ext cx="7772400" cy="1943100"/>
          </a:xfrm>
          <a:prstGeom prst="rect">
            <a:avLst/>
          </a:prstGeom>
        </p:spPr>
      </p:pic>
      <p:pic>
        <p:nvPicPr>
          <p:cNvPr id="8" name="Image 7" descr="Une image contenant texte, capture d’écran, habits, personne&#10;&#10;Description générée automatiquement">
            <a:extLst>
              <a:ext uri="{FF2B5EF4-FFF2-40B4-BE49-F238E27FC236}">
                <a16:creationId xmlns:a16="http://schemas.microsoft.com/office/drawing/2014/main" id="{34D9B8DF-A82B-669E-7B11-00B03E86A9F0}"/>
              </a:ext>
            </a:extLst>
          </p:cNvPr>
          <p:cNvPicPr>
            <a:picLocks noChangeAspect="1"/>
          </p:cNvPicPr>
          <p:nvPr/>
        </p:nvPicPr>
        <p:blipFill>
          <a:blip r:embed="rId4"/>
          <a:stretch>
            <a:fillRect/>
          </a:stretch>
        </p:blipFill>
        <p:spPr>
          <a:xfrm>
            <a:off x="2372139" y="2111271"/>
            <a:ext cx="7772400" cy="1943100"/>
          </a:xfrm>
          <a:prstGeom prst="rect">
            <a:avLst/>
          </a:prstGeom>
        </p:spPr>
      </p:pic>
    </p:spTree>
    <p:extLst>
      <p:ext uri="{BB962C8B-B14F-4D97-AF65-F5344CB8AC3E}">
        <p14:creationId xmlns:p14="http://schemas.microsoft.com/office/powerpoint/2010/main" val="13358498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09A63F1-E0F3-12FA-C509-9651F895FC91}"/>
              </a:ext>
            </a:extLst>
          </p:cNvPr>
          <p:cNvSpPr>
            <a:spLocks noGrp="1"/>
          </p:cNvSpPr>
          <p:nvPr>
            <p:ph type="title"/>
          </p:nvPr>
        </p:nvSpPr>
        <p:spPr/>
        <p:txBody>
          <a:bodyPr/>
          <a:lstStyle/>
          <a:p>
            <a:r>
              <a:rPr lang="fr-FR"/>
              <a:t>Noms de Comptes</a:t>
            </a:r>
          </a:p>
        </p:txBody>
      </p:sp>
      <p:sp>
        <p:nvSpPr>
          <p:cNvPr id="3" name="Espace réservé du contenu 2">
            <a:extLst>
              <a:ext uri="{FF2B5EF4-FFF2-40B4-BE49-F238E27FC236}">
                <a16:creationId xmlns:a16="http://schemas.microsoft.com/office/drawing/2014/main" id="{68DBE328-E549-27F3-B9B0-3721DC2E4EE3}"/>
              </a:ext>
            </a:extLst>
          </p:cNvPr>
          <p:cNvSpPr>
            <a:spLocks noGrp="1"/>
          </p:cNvSpPr>
          <p:nvPr>
            <p:ph idx="1"/>
          </p:nvPr>
        </p:nvSpPr>
        <p:spPr/>
        <p:txBody>
          <a:bodyPr vert="horz" lIns="91440" tIns="45720" rIns="91440" bIns="45720" rtlCol="0" anchor="t">
            <a:normAutofit/>
          </a:bodyPr>
          <a:lstStyle/>
          <a:p>
            <a:pPr marL="0" indent="0">
              <a:buNone/>
            </a:pPr>
            <a:r>
              <a:rPr lang="fr-FR" u="sng" dirty="0"/>
              <a:t>Twitter</a:t>
            </a:r>
            <a:r>
              <a:rPr lang="fr-FR" dirty="0"/>
              <a:t> : </a:t>
            </a:r>
            <a:r>
              <a:rPr lang="fr-FR" dirty="0">
                <a:hlinkClick r:id="rId2"/>
              </a:rPr>
              <a:t>@F_Engagement</a:t>
            </a:r>
            <a:endParaRPr lang="fr-FR"/>
          </a:p>
          <a:p>
            <a:pPr marL="0" indent="0">
              <a:buNone/>
            </a:pPr>
            <a:endParaRPr lang="fr-FR"/>
          </a:p>
          <a:p>
            <a:pPr marL="0" indent="0">
              <a:buNone/>
            </a:pPr>
            <a:r>
              <a:rPr lang="fr-FR" u="sng" dirty="0"/>
              <a:t>LinkedIn</a:t>
            </a:r>
            <a:r>
              <a:rPr lang="fr-FR" dirty="0"/>
              <a:t> : </a:t>
            </a:r>
            <a:r>
              <a:rPr lang="fr-FR" dirty="0">
                <a:hlinkClick r:id="rId3"/>
              </a:rPr>
              <a:t>@Forum de l’Engagement</a:t>
            </a:r>
            <a:endParaRPr lang="fr-FR" dirty="0"/>
          </a:p>
          <a:p>
            <a:pPr marL="0" indent="0">
              <a:buNone/>
            </a:pPr>
            <a:endParaRPr lang="fr-FR" dirty="0">
              <a:ea typeface="Calibri" panose="020F0502020204030204"/>
              <a:cs typeface="Calibri" panose="020F0502020204030204"/>
            </a:endParaRPr>
          </a:p>
          <a:p>
            <a:pPr marL="0" indent="0">
              <a:buNone/>
            </a:pPr>
            <a:r>
              <a:rPr lang="fr-FR" u="sng" dirty="0">
                <a:ea typeface="Calibri" panose="020F0502020204030204"/>
                <a:cs typeface="Calibri" panose="020F0502020204030204"/>
              </a:rPr>
              <a:t>Instagram </a:t>
            </a:r>
            <a:r>
              <a:rPr lang="fr-FR" dirty="0">
                <a:ea typeface="Calibri" panose="020F0502020204030204"/>
                <a:cs typeface="Calibri" panose="020F0502020204030204"/>
              </a:rPr>
              <a:t>: </a:t>
            </a:r>
            <a:r>
              <a:rPr lang="fr-FR" dirty="0">
                <a:ea typeface="Calibri" panose="020F0502020204030204"/>
                <a:cs typeface="Calibri" panose="020F0502020204030204"/>
                <a:hlinkClick r:id="rId4"/>
              </a:rPr>
              <a:t>@forum_engagement</a:t>
            </a:r>
          </a:p>
          <a:p>
            <a:pPr marL="0" indent="0">
              <a:buNone/>
            </a:pPr>
            <a:endParaRPr lang="fr-FR">
              <a:ea typeface="Calibri" panose="020F0502020204030204"/>
              <a:cs typeface="Calibri" panose="020F0502020204030204"/>
            </a:endParaRPr>
          </a:p>
          <a:p>
            <a:pPr marL="0" indent="0">
              <a:buNone/>
            </a:pPr>
            <a:r>
              <a:rPr lang="fr-FR" u="sng" dirty="0"/>
              <a:t>Hashtags</a:t>
            </a:r>
            <a:r>
              <a:rPr lang="fr-FR" dirty="0"/>
              <a:t> : #FDE, #SDE2024, #EngagésEnsemble </a:t>
            </a:r>
            <a:endParaRPr lang="fr-FR" dirty="0">
              <a:ea typeface="Calibri"/>
              <a:cs typeface="Calibri"/>
            </a:endParaRPr>
          </a:p>
        </p:txBody>
      </p:sp>
      <p:pic>
        <p:nvPicPr>
          <p:cNvPr id="4" name="image2.png" descr="Une image contenant texte, logo, Police, Graphique&#10;&#10;Description générée automatiquement">
            <a:extLst>
              <a:ext uri="{FF2B5EF4-FFF2-40B4-BE49-F238E27FC236}">
                <a16:creationId xmlns:a16="http://schemas.microsoft.com/office/drawing/2014/main" id="{7371BE5A-FB6E-AD7A-AF3C-67D19C5BC930}"/>
              </a:ext>
            </a:extLst>
          </p:cNvPr>
          <p:cNvPicPr/>
          <p:nvPr/>
        </p:nvPicPr>
        <p:blipFill>
          <a:blip r:embed="rId5"/>
          <a:srcRect/>
          <a:stretch>
            <a:fillRect/>
          </a:stretch>
        </p:blipFill>
        <p:spPr>
          <a:xfrm>
            <a:off x="10209269" y="219954"/>
            <a:ext cx="1821507" cy="851680"/>
          </a:xfrm>
          <a:prstGeom prst="rect">
            <a:avLst/>
          </a:prstGeom>
          <a:ln/>
        </p:spPr>
      </p:pic>
    </p:spTree>
    <p:extLst>
      <p:ext uri="{BB962C8B-B14F-4D97-AF65-F5344CB8AC3E}">
        <p14:creationId xmlns:p14="http://schemas.microsoft.com/office/powerpoint/2010/main" val="8858343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FCE4C81-BF4E-5CF0-3C57-B0C0C6AF87EC}"/>
              </a:ext>
            </a:extLst>
          </p:cNvPr>
          <p:cNvSpPr>
            <a:spLocks noGrp="1"/>
          </p:cNvSpPr>
          <p:nvPr>
            <p:ph type="ctrTitle"/>
          </p:nvPr>
        </p:nvSpPr>
        <p:spPr>
          <a:xfrm>
            <a:off x="1524000" y="2235200"/>
            <a:ext cx="9144000" cy="2387600"/>
          </a:xfrm>
        </p:spPr>
        <p:txBody>
          <a:bodyPr anchor="ctr"/>
          <a:lstStyle/>
          <a:p>
            <a:r>
              <a:rPr lang="fr-FR"/>
              <a:t>VOS CONTACTS</a:t>
            </a:r>
            <a:endParaRPr lang="en-US"/>
          </a:p>
        </p:txBody>
      </p:sp>
      <p:pic>
        <p:nvPicPr>
          <p:cNvPr id="7" name="image2.png" descr="Une image contenant texte, logo, Police, Graphique&#10;&#10;Description générée automatiquement">
            <a:extLst>
              <a:ext uri="{FF2B5EF4-FFF2-40B4-BE49-F238E27FC236}">
                <a16:creationId xmlns:a16="http://schemas.microsoft.com/office/drawing/2014/main" id="{02FF911F-C437-57F0-4F8C-92EC812D75E9}"/>
              </a:ext>
            </a:extLst>
          </p:cNvPr>
          <p:cNvPicPr/>
          <p:nvPr/>
        </p:nvPicPr>
        <p:blipFill>
          <a:blip r:embed="rId2"/>
          <a:srcRect/>
          <a:stretch>
            <a:fillRect/>
          </a:stretch>
        </p:blipFill>
        <p:spPr>
          <a:xfrm>
            <a:off x="10209269" y="219954"/>
            <a:ext cx="1821507" cy="851680"/>
          </a:xfrm>
          <a:prstGeom prst="rect">
            <a:avLst/>
          </a:prstGeom>
          <a:ln/>
        </p:spPr>
      </p:pic>
    </p:spTree>
    <p:extLst>
      <p:ext uri="{BB962C8B-B14F-4D97-AF65-F5344CB8AC3E}">
        <p14:creationId xmlns:p14="http://schemas.microsoft.com/office/powerpoint/2010/main" val="7634411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09A63F1-E0F3-12FA-C509-9651F895FC91}"/>
              </a:ext>
            </a:extLst>
          </p:cNvPr>
          <p:cNvSpPr>
            <a:spLocks noGrp="1"/>
          </p:cNvSpPr>
          <p:nvPr>
            <p:ph type="title"/>
          </p:nvPr>
        </p:nvSpPr>
        <p:spPr/>
        <p:txBody>
          <a:bodyPr/>
          <a:lstStyle/>
          <a:p>
            <a:r>
              <a:rPr lang="fr-FR" dirty="0"/>
              <a:t>Contacts au Forum de l'Engagement</a:t>
            </a:r>
            <a:endParaRPr lang="en-US" dirty="0"/>
          </a:p>
        </p:txBody>
      </p:sp>
      <p:sp>
        <p:nvSpPr>
          <p:cNvPr id="3" name="Espace réservé du contenu 2">
            <a:extLst>
              <a:ext uri="{FF2B5EF4-FFF2-40B4-BE49-F238E27FC236}">
                <a16:creationId xmlns:a16="http://schemas.microsoft.com/office/drawing/2014/main" id="{68DBE328-E549-27F3-B9B0-3721DC2E4EE3}"/>
              </a:ext>
            </a:extLst>
          </p:cNvPr>
          <p:cNvSpPr>
            <a:spLocks noGrp="1"/>
          </p:cNvSpPr>
          <p:nvPr>
            <p:ph idx="1"/>
          </p:nvPr>
        </p:nvSpPr>
        <p:spPr>
          <a:xfrm>
            <a:off x="986189" y="2009190"/>
            <a:ext cx="9842233" cy="4351338"/>
          </a:xfrm>
        </p:spPr>
        <p:txBody>
          <a:bodyPr vert="horz" lIns="91440" tIns="45720" rIns="91440" bIns="45720" rtlCol="0" anchor="t">
            <a:normAutofit/>
          </a:bodyPr>
          <a:lstStyle/>
          <a:p>
            <a:pPr>
              <a:buFont typeface="Wingdings" pitchFamily="2" charset="2"/>
              <a:buChar char="q"/>
            </a:pPr>
            <a:r>
              <a:rPr lang="fr-FR" dirty="0">
                <a:ea typeface="Calibri"/>
                <a:cs typeface="Calibri"/>
              </a:rPr>
              <a:t> Président et Co-Fondateur : </a:t>
            </a:r>
          </a:p>
          <a:p>
            <a:pPr marL="0" indent="0">
              <a:buNone/>
            </a:pPr>
            <a:r>
              <a:rPr lang="fr-FR" dirty="0">
                <a:ea typeface="Calibri"/>
                <a:cs typeface="Calibri"/>
              </a:rPr>
              <a:t> Julien </a:t>
            </a:r>
            <a:r>
              <a:rPr lang="fr-FR" dirty="0" err="1">
                <a:ea typeface="Calibri"/>
                <a:cs typeface="Calibri"/>
              </a:rPr>
              <a:t>Guéniche</a:t>
            </a:r>
            <a:r>
              <a:rPr lang="fr-FR" dirty="0">
                <a:ea typeface="Calibri"/>
                <a:cs typeface="Calibri"/>
              </a:rPr>
              <a:t> : </a:t>
            </a:r>
            <a:r>
              <a:rPr lang="fr-FR" u="sng" dirty="0">
                <a:solidFill>
                  <a:srgbClr val="0078D7"/>
                </a:solidFill>
                <a:ea typeface="+mn-lt"/>
                <a:cs typeface="+mn-lt"/>
                <a:hlinkClick r:id="rId2"/>
              </a:rPr>
              <a:t>presidence@forum-engagement.org</a:t>
            </a:r>
            <a:endParaRPr lang="fr-FR" u="sng" dirty="0">
              <a:solidFill>
                <a:srgbClr val="0078D7"/>
              </a:solidFill>
              <a:ea typeface="+mn-lt"/>
              <a:cs typeface="+mn-lt"/>
            </a:endParaRPr>
          </a:p>
          <a:p>
            <a:pPr marL="0" indent="0">
              <a:buNone/>
            </a:pPr>
            <a:endParaRPr lang="en-US" u="sng" dirty="0">
              <a:solidFill>
                <a:srgbClr val="0078D7"/>
              </a:solidFill>
            </a:endParaRPr>
          </a:p>
          <a:p>
            <a:pPr>
              <a:buFont typeface="Wingdings" pitchFamily="2" charset="2"/>
              <a:buChar char="q"/>
            </a:pPr>
            <a:r>
              <a:rPr lang="fr-FR" dirty="0">
                <a:ea typeface="Calibri"/>
                <a:cs typeface="Calibri"/>
              </a:rPr>
              <a:t> Pour toutes questions liées aux réseaux sociaux : </a:t>
            </a:r>
            <a:endParaRPr lang="fr-FR" dirty="0"/>
          </a:p>
          <a:p>
            <a:pPr marL="0" indent="0">
              <a:buNone/>
            </a:pPr>
            <a:r>
              <a:rPr lang="fr-FR" dirty="0"/>
              <a:t>Chelsea Gibeau : </a:t>
            </a:r>
            <a:r>
              <a:rPr lang="fr-FR" u="sng" dirty="0">
                <a:solidFill>
                  <a:srgbClr val="0078D7"/>
                </a:solidFill>
                <a:ea typeface="+mn-lt"/>
                <a:cs typeface="+mn-lt"/>
                <a:hlinkClick r:id="rId3"/>
              </a:rPr>
              <a:t>dgs@forum-engagement.org</a:t>
            </a:r>
            <a:endParaRPr lang="en-US" dirty="0">
              <a:ea typeface="Calibri"/>
              <a:cs typeface="Calibri"/>
            </a:endParaRPr>
          </a:p>
        </p:txBody>
      </p:sp>
      <p:pic>
        <p:nvPicPr>
          <p:cNvPr id="4" name="image2.png" descr="Une image contenant texte, logo, Police, Graphique&#10;&#10;Description générée automatiquement">
            <a:extLst>
              <a:ext uri="{FF2B5EF4-FFF2-40B4-BE49-F238E27FC236}">
                <a16:creationId xmlns:a16="http://schemas.microsoft.com/office/drawing/2014/main" id="{7371BE5A-FB6E-AD7A-AF3C-67D19C5BC930}"/>
              </a:ext>
            </a:extLst>
          </p:cNvPr>
          <p:cNvPicPr/>
          <p:nvPr/>
        </p:nvPicPr>
        <p:blipFill>
          <a:blip r:embed="rId4"/>
          <a:srcRect/>
          <a:stretch>
            <a:fillRect/>
          </a:stretch>
        </p:blipFill>
        <p:spPr>
          <a:xfrm>
            <a:off x="10209269" y="219954"/>
            <a:ext cx="1821507" cy="851680"/>
          </a:xfrm>
          <a:prstGeom prst="rect">
            <a:avLst/>
          </a:prstGeom>
          <a:ln/>
        </p:spPr>
      </p:pic>
    </p:spTree>
    <p:extLst>
      <p:ext uri="{BB962C8B-B14F-4D97-AF65-F5344CB8AC3E}">
        <p14:creationId xmlns:p14="http://schemas.microsoft.com/office/powerpoint/2010/main" val="31943222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FCE4C81-BF4E-5CF0-3C57-B0C0C6AF87EC}"/>
              </a:ext>
            </a:extLst>
          </p:cNvPr>
          <p:cNvSpPr>
            <a:spLocks noGrp="1"/>
          </p:cNvSpPr>
          <p:nvPr>
            <p:ph type="ctrTitle"/>
          </p:nvPr>
        </p:nvSpPr>
        <p:spPr>
          <a:xfrm>
            <a:off x="1524000" y="2235200"/>
            <a:ext cx="9144000" cy="2387600"/>
          </a:xfrm>
        </p:spPr>
        <p:txBody>
          <a:bodyPr anchor="ctr"/>
          <a:lstStyle/>
          <a:p>
            <a:r>
              <a:rPr lang="fr-FR"/>
              <a:t>MERCI !</a:t>
            </a:r>
          </a:p>
        </p:txBody>
      </p:sp>
      <p:pic>
        <p:nvPicPr>
          <p:cNvPr id="7" name="image2.png" descr="Une image contenant texte, logo, Police, Graphique&#10;&#10;Description générée automatiquement">
            <a:extLst>
              <a:ext uri="{FF2B5EF4-FFF2-40B4-BE49-F238E27FC236}">
                <a16:creationId xmlns:a16="http://schemas.microsoft.com/office/drawing/2014/main" id="{02FF911F-C437-57F0-4F8C-92EC812D75E9}"/>
              </a:ext>
            </a:extLst>
          </p:cNvPr>
          <p:cNvPicPr/>
          <p:nvPr/>
        </p:nvPicPr>
        <p:blipFill>
          <a:blip r:embed="rId2"/>
          <a:srcRect/>
          <a:stretch>
            <a:fillRect/>
          </a:stretch>
        </p:blipFill>
        <p:spPr>
          <a:xfrm>
            <a:off x="10209269" y="219954"/>
            <a:ext cx="1821507" cy="851680"/>
          </a:xfrm>
          <a:prstGeom prst="rect">
            <a:avLst/>
          </a:prstGeom>
          <a:ln/>
        </p:spPr>
      </p:pic>
    </p:spTree>
    <p:extLst>
      <p:ext uri="{BB962C8B-B14F-4D97-AF65-F5344CB8AC3E}">
        <p14:creationId xmlns:p14="http://schemas.microsoft.com/office/powerpoint/2010/main" val="24602487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09A63F1-E0F3-12FA-C509-9651F895FC91}"/>
              </a:ext>
            </a:extLst>
          </p:cNvPr>
          <p:cNvSpPr>
            <a:spLocks noGrp="1"/>
          </p:cNvSpPr>
          <p:nvPr>
            <p:ph type="title"/>
          </p:nvPr>
        </p:nvSpPr>
        <p:spPr/>
        <p:txBody>
          <a:bodyPr/>
          <a:lstStyle/>
          <a:p>
            <a:r>
              <a:rPr lang="fr-FR"/>
              <a:t>Préambule</a:t>
            </a:r>
          </a:p>
        </p:txBody>
      </p:sp>
      <p:sp>
        <p:nvSpPr>
          <p:cNvPr id="3" name="Espace réservé du contenu 2">
            <a:extLst>
              <a:ext uri="{FF2B5EF4-FFF2-40B4-BE49-F238E27FC236}">
                <a16:creationId xmlns:a16="http://schemas.microsoft.com/office/drawing/2014/main" id="{68DBE328-E549-27F3-B9B0-3721DC2E4EE3}"/>
              </a:ext>
            </a:extLst>
          </p:cNvPr>
          <p:cNvSpPr>
            <a:spLocks noGrp="1"/>
          </p:cNvSpPr>
          <p:nvPr>
            <p:ph idx="1"/>
          </p:nvPr>
        </p:nvSpPr>
        <p:spPr>
          <a:xfrm>
            <a:off x="838200" y="1690688"/>
            <a:ext cx="10515600" cy="4351338"/>
          </a:xfrm>
        </p:spPr>
        <p:txBody>
          <a:bodyPr vert="horz" lIns="91440" tIns="45720" rIns="91440" bIns="45720" rtlCol="0" anchor="t">
            <a:normAutofit fontScale="92500" lnSpcReduction="10000"/>
          </a:bodyPr>
          <a:lstStyle/>
          <a:p>
            <a:pPr marL="0" indent="0">
              <a:buNone/>
            </a:pPr>
            <a:r>
              <a:rPr lang="fr-FR" dirty="0"/>
              <a:t>Toutes les photos prises lors de l’événement seront disponibles sur ce lien : </a:t>
            </a:r>
            <a:r>
              <a:rPr lang="fr-FR" dirty="0">
                <a:hlinkClick r:id="rId2"/>
              </a:rPr>
              <a:t>https://forum-</a:t>
            </a:r>
            <a:r>
              <a:rPr lang="fr-FR" dirty="0" err="1">
                <a:hlinkClick r:id="rId2"/>
              </a:rPr>
              <a:t>engagement.org</a:t>
            </a:r>
            <a:r>
              <a:rPr lang="fr-FR" dirty="0">
                <a:hlinkClick r:id="rId2"/>
              </a:rPr>
              <a:t>/ressources-media/</a:t>
            </a:r>
            <a:endParaRPr lang="fr-FR" dirty="0">
              <a:ea typeface="Calibri" panose="020F0502020204030204"/>
              <a:cs typeface="Calibri" panose="020F0502020204030204"/>
            </a:endParaRPr>
          </a:p>
          <a:p>
            <a:pPr marL="0" indent="0">
              <a:buNone/>
            </a:pPr>
            <a:endParaRPr lang="fr-FR" dirty="0"/>
          </a:p>
          <a:p>
            <a:pPr marL="0" indent="0">
              <a:buNone/>
            </a:pPr>
            <a:r>
              <a:rPr lang="fr-FR" dirty="0"/>
              <a:t>Nous vous encourageons à partager votre venue au Sommet de l’Engagement sur tous vos canaux disponibles (site web, réseaux sociaux, newsletter…)</a:t>
            </a:r>
          </a:p>
          <a:p>
            <a:pPr marL="0" indent="0">
              <a:buNone/>
            </a:pPr>
            <a:endParaRPr lang="fr-FR" dirty="0"/>
          </a:p>
          <a:p>
            <a:pPr marL="0" indent="0">
              <a:buNone/>
            </a:pPr>
            <a:r>
              <a:rPr lang="fr-FR" dirty="0"/>
              <a:t>Les photos et les vidéos prises lors de l’événement sont encouragées. Toute diffusion de la journée est permise.</a:t>
            </a:r>
            <a:endParaRPr lang="fr-FR" dirty="0">
              <a:ea typeface="Calibri"/>
              <a:cs typeface="Calibri"/>
            </a:endParaRPr>
          </a:p>
          <a:p>
            <a:pPr marL="0" indent="0">
              <a:buNone/>
            </a:pPr>
            <a:endParaRPr lang="fr-FR" dirty="0"/>
          </a:p>
          <a:p>
            <a:pPr marL="0" indent="0">
              <a:buNone/>
            </a:pPr>
            <a:r>
              <a:rPr lang="fr-FR" dirty="0"/>
              <a:t>Merci de vous joindre à nous ! </a:t>
            </a:r>
            <a:endParaRPr lang="fr-FR" dirty="0">
              <a:ea typeface="Calibri"/>
              <a:cs typeface="Calibri"/>
            </a:endParaRPr>
          </a:p>
        </p:txBody>
      </p:sp>
      <p:pic>
        <p:nvPicPr>
          <p:cNvPr id="4" name="image2.png" descr="Une image contenant texte, logo, Police, Graphique&#10;&#10;Description générée automatiquement">
            <a:extLst>
              <a:ext uri="{FF2B5EF4-FFF2-40B4-BE49-F238E27FC236}">
                <a16:creationId xmlns:a16="http://schemas.microsoft.com/office/drawing/2014/main" id="{7371BE5A-FB6E-AD7A-AF3C-67D19C5BC930}"/>
              </a:ext>
            </a:extLst>
          </p:cNvPr>
          <p:cNvPicPr/>
          <p:nvPr/>
        </p:nvPicPr>
        <p:blipFill>
          <a:blip r:embed="rId3"/>
          <a:srcRect/>
          <a:stretch>
            <a:fillRect/>
          </a:stretch>
        </p:blipFill>
        <p:spPr>
          <a:xfrm>
            <a:off x="10209269" y="219954"/>
            <a:ext cx="1821507" cy="851680"/>
          </a:xfrm>
          <a:prstGeom prst="rect">
            <a:avLst/>
          </a:prstGeom>
          <a:ln/>
        </p:spPr>
      </p:pic>
    </p:spTree>
    <p:extLst>
      <p:ext uri="{BB962C8B-B14F-4D97-AF65-F5344CB8AC3E}">
        <p14:creationId xmlns:p14="http://schemas.microsoft.com/office/powerpoint/2010/main" val="22707432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FCE4C81-BF4E-5CF0-3C57-B0C0C6AF87EC}"/>
              </a:ext>
            </a:extLst>
          </p:cNvPr>
          <p:cNvSpPr>
            <a:spLocks noGrp="1"/>
          </p:cNvSpPr>
          <p:nvPr>
            <p:ph type="ctrTitle"/>
          </p:nvPr>
        </p:nvSpPr>
        <p:spPr>
          <a:xfrm>
            <a:off x="1524000" y="2235200"/>
            <a:ext cx="9144000" cy="2387600"/>
          </a:xfrm>
        </p:spPr>
        <p:txBody>
          <a:bodyPr anchor="ctr"/>
          <a:lstStyle/>
          <a:p>
            <a:r>
              <a:rPr lang="fr-FR"/>
              <a:t>GUIDELINES CHARTE GRAPHIQUE</a:t>
            </a:r>
          </a:p>
        </p:txBody>
      </p:sp>
      <p:pic>
        <p:nvPicPr>
          <p:cNvPr id="7" name="image2.png" descr="Une image contenant texte, logo, Police, Graphique&#10;&#10;Description générée automatiquement">
            <a:extLst>
              <a:ext uri="{FF2B5EF4-FFF2-40B4-BE49-F238E27FC236}">
                <a16:creationId xmlns:a16="http://schemas.microsoft.com/office/drawing/2014/main" id="{02FF911F-C437-57F0-4F8C-92EC812D75E9}"/>
              </a:ext>
            </a:extLst>
          </p:cNvPr>
          <p:cNvPicPr/>
          <p:nvPr/>
        </p:nvPicPr>
        <p:blipFill>
          <a:blip r:embed="rId2"/>
          <a:srcRect/>
          <a:stretch>
            <a:fillRect/>
          </a:stretch>
        </p:blipFill>
        <p:spPr>
          <a:xfrm>
            <a:off x="10209269" y="219954"/>
            <a:ext cx="1821507" cy="851680"/>
          </a:xfrm>
          <a:prstGeom prst="rect">
            <a:avLst/>
          </a:prstGeom>
          <a:ln/>
        </p:spPr>
      </p:pic>
    </p:spTree>
    <p:extLst>
      <p:ext uri="{BB962C8B-B14F-4D97-AF65-F5344CB8AC3E}">
        <p14:creationId xmlns:p14="http://schemas.microsoft.com/office/powerpoint/2010/main" val="30940797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09A63F1-E0F3-12FA-C509-9651F895FC91}"/>
              </a:ext>
            </a:extLst>
          </p:cNvPr>
          <p:cNvSpPr>
            <a:spLocks noGrp="1"/>
          </p:cNvSpPr>
          <p:nvPr>
            <p:ph type="title"/>
          </p:nvPr>
        </p:nvSpPr>
        <p:spPr/>
        <p:txBody>
          <a:bodyPr/>
          <a:lstStyle/>
          <a:p>
            <a:r>
              <a:rPr lang="fr-FR" dirty="0"/>
              <a:t>Logo</a:t>
            </a:r>
          </a:p>
        </p:txBody>
      </p:sp>
      <p:sp>
        <p:nvSpPr>
          <p:cNvPr id="3" name="Espace réservé du contenu 2">
            <a:extLst>
              <a:ext uri="{FF2B5EF4-FFF2-40B4-BE49-F238E27FC236}">
                <a16:creationId xmlns:a16="http://schemas.microsoft.com/office/drawing/2014/main" id="{68DBE328-E549-27F3-B9B0-3721DC2E4EE3}"/>
              </a:ext>
            </a:extLst>
          </p:cNvPr>
          <p:cNvSpPr>
            <a:spLocks noGrp="1"/>
          </p:cNvSpPr>
          <p:nvPr>
            <p:ph idx="1"/>
          </p:nvPr>
        </p:nvSpPr>
        <p:spPr>
          <a:xfrm>
            <a:off x="688458" y="1690688"/>
            <a:ext cx="10815084" cy="4802076"/>
          </a:xfrm>
        </p:spPr>
        <p:txBody>
          <a:bodyPr>
            <a:normAutofit/>
          </a:bodyPr>
          <a:lstStyle/>
          <a:p>
            <a:pPr>
              <a:buFont typeface="Wingdings" pitchFamily="2" charset="2"/>
              <a:buChar char="§"/>
            </a:pPr>
            <a:r>
              <a:rPr lang="fr-FR" sz="2600" dirty="0"/>
              <a:t>Lien de téléchargement </a:t>
            </a:r>
            <a:r>
              <a:rPr lang="fr-FR" sz="2400" dirty="0"/>
              <a:t>: </a:t>
            </a:r>
            <a:r>
              <a:rPr lang="fr-FR" sz="2400" dirty="0">
                <a:hlinkClick r:id="rId2"/>
              </a:rPr>
              <a:t>https://forum-engagement.org/ressources-media/</a:t>
            </a:r>
            <a:endParaRPr lang="fr-FR" sz="2400" dirty="0"/>
          </a:p>
          <a:p>
            <a:pPr marL="0" indent="0">
              <a:buNone/>
            </a:pPr>
            <a:endParaRPr lang="fr-FR" sz="2400" dirty="0"/>
          </a:p>
          <a:p>
            <a:pPr>
              <a:buFont typeface="Wingdings" pitchFamily="2" charset="2"/>
              <a:buChar char="§"/>
            </a:pPr>
            <a:r>
              <a:rPr lang="fr-FR" sz="2600" dirty="0"/>
              <a:t>Consignes d’usage : </a:t>
            </a:r>
          </a:p>
          <a:p>
            <a:pPr marL="0" indent="0">
              <a:buNone/>
            </a:pPr>
            <a:r>
              <a:rPr lang="fr-FR" sz="1800" dirty="0">
                <a:effectLst/>
                <a:latin typeface="Metropolis"/>
              </a:rPr>
              <a:t>L’</a:t>
            </a:r>
            <a:r>
              <a:rPr lang="fr-FR" sz="1800" dirty="0" err="1">
                <a:effectLst/>
                <a:latin typeface="Metropolis"/>
              </a:rPr>
              <a:t>intégration</a:t>
            </a:r>
            <a:r>
              <a:rPr lang="fr-FR" sz="1800" dirty="0">
                <a:effectLst/>
                <a:latin typeface="Metropolis"/>
              </a:rPr>
              <a:t> du logotype sur les différents supports Web ou </a:t>
            </a:r>
            <a:r>
              <a:rPr lang="fr-FR" sz="1800" dirty="0" err="1">
                <a:effectLst/>
                <a:latin typeface="Metropolis"/>
              </a:rPr>
              <a:t>Print</a:t>
            </a:r>
            <a:r>
              <a:rPr lang="fr-FR" sz="1800" dirty="0">
                <a:effectLst/>
                <a:latin typeface="Metropolis"/>
              </a:rPr>
              <a:t>, doit se faire en respectant un format minimal, afin qu’il reste lisible : </a:t>
            </a:r>
            <a:endParaRPr lang="fr-FR" dirty="0"/>
          </a:p>
          <a:p>
            <a:pPr marL="0" indent="0">
              <a:buNone/>
            </a:pPr>
            <a:r>
              <a:rPr lang="fr-FR" sz="1800" b="0" dirty="0">
                <a:effectLst/>
                <a:latin typeface="Metropolis"/>
              </a:rPr>
              <a:t>     </a:t>
            </a:r>
            <a:r>
              <a:rPr lang="fr-FR" sz="1800" b="0" dirty="0" err="1">
                <a:effectLst/>
                <a:latin typeface="Metropolis"/>
              </a:rPr>
              <a:t>Print</a:t>
            </a:r>
            <a:r>
              <a:rPr lang="fr-FR" sz="1800" b="0" dirty="0">
                <a:effectLst/>
                <a:latin typeface="Metropolis"/>
              </a:rPr>
              <a:t> </a:t>
            </a:r>
            <a:r>
              <a:rPr lang="fr-FR" sz="1800" dirty="0">
                <a:effectLst/>
                <a:latin typeface="Metropolis"/>
              </a:rPr>
              <a:t>: 2,5 cm minimum de largeur </a:t>
            </a:r>
          </a:p>
          <a:p>
            <a:pPr marL="0" indent="0">
              <a:buNone/>
            </a:pPr>
            <a:r>
              <a:rPr lang="fr-FR" sz="1800" dirty="0">
                <a:effectLst/>
                <a:latin typeface="Metropolis"/>
              </a:rPr>
              <a:t>     Web : 100 px minimum de largeur </a:t>
            </a:r>
          </a:p>
          <a:p>
            <a:pPr marL="0" indent="0">
              <a:buNone/>
            </a:pPr>
            <a:r>
              <a:rPr lang="fr-FR" sz="1800" dirty="0">
                <a:effectLst/>
                <a:latin typeface="Metropolis"/>
              </a:rPr>
              <a:t>Lors de l’</a:t>
            </a:r>
            <a:r>
              <a:rPr lang="fr-FR" sz="1800" dirty="0" err="1">
                <a:effectLst/>
                <a:latin typeface="Metropolis"/>
              </a:rPr>
              <a:t>intégration</a:t>
            </a:r>
            <a:r>
              <a:rPr lang="fr-FR" sz="1800" dirty="0">
                <a:latin typeface="Metropolis"/>
              </a:rPr>
              <a:t> </a:t>
            </a:r>
            <a:r>
              <a:rPr lang="fr-FR" sz="1800" dirty="0">
                <a:effectLst/>
                <a:latin typeface="Metropolis"/>
              </a:rPr>
              <a:t>du logo, il est nécessaire de garder les proportions pour ne pas aplatir ou écraser celui-ci. </a:t>
            </a:r>
          </a:p>
          <a:p>
            <a:pPr marL="0" indent="0">
              <a:buNone/>
            </a:pPr>
            <a:r>
              <a:rPr lang="fr-FR" sz="1800" dirty="0">
                <a:effectLst/>
                <a:latin typeface="Metropolis"/>
              </a:rPr>
              <a:t>Le logotype doit être reproduit fidèlement et proportionnément à son format d’origine. Celui-ci ne doit donc pas être modifié sauf autorisation exceptionnelle du service de communication. </a:t>
            </a:r>
          </a:p>
          <a:p>
            <a:pPr marL="0" indent="0">
              <a:buNone/>
            </a:pPr>
            <a:r>
              <a:rPr lang="fr-FR" sz="1800" dirty="0">
                <a:effectLst/>
                <a:latin typeface="Metropolis"/>
              </a:rPr>
              <a:t>           </a:t>
            </a:r>
          </a:p>
          <a:p>
            <a:pPr marL="0" indent="0">
              <a:buNone/>
            </a:pPr>
            <a:r>
              <a:rPr lang="fr-FR" sz="1800" dirty="0">
                <a:effectLst/>
                <a:latin typeface="Metropolis"/>
              </a:rPr>
              <a:t>          Utilisations interdites :  rotation, déformation et changement de couleurs</a:t>
            </a:r>
          </a:p>
          <a:p>
            <a:pPr marL="0" indent="0">
              <a:buNone/>
            </a:pPr>
            <a:endParaRPr lang="fr-FR" sz="1800" dirty="0">
              <a:effectLst/>
              <a:latin typeface="Metropolis"/>
            </a:endParaRPr>
          </a:p>
          <a:p>
            <a:pPr marL="0" indent="0">
              <a:buNone/>
            </a:pPr>
            <a:endParaRPr lang="fr-FR" sz="1800" dirty="0">
              <a:effectLst/>
              <a:latin typeface="Metropolis"/>
            </a:endParaRPr>
          </a:p>
          <a:p>
            <a:pPr marL="0" indent="0">
              <a:buNone/>
            </a:pPr>
            <a:endParaRPr lang="fr-FR" dirty="0"/>
          </a:p>
          <a:p>
            <a:endParaRPr lang="fr-FR" dirty="0"/>
          </a:p>
          <a:p>
            <a:pPr marL="0" indent="0">
              <a:buNone/>
            </a:pPr>
            <a:endParaRPr lang="fr-FR" dirty="0"/>
          </a:p>
        </p:txBody>
      </p:sp>
      <p:pic>
        <p:nvPicPr>
          <p:cNvPr id="4" name="image2.png" descr="Une image contenant texte, logo, Police, Graphique&#10;&#10;Description générée automatiquement">
            <a:extLst>
              <a:ext uri="{FF2B5EF4-FFF2-40B4-BE49-F238E27FC236}">
                <a16:creationId xmlns:a16="http://schemas.microsoft.com/office/drawing/2014/main" id="{7371BE5A-FB6E-AD7A-AF3C-67D19C5BC930}"/>
              </a:ext>
            </a:extLst>
          </p:cNvPr>
          <p:cNvPicPr/>
          <p:nvPr/>
        </p:nvPicPr>
        <p:blipFill>
          <a:blip r:embed="rId3"/>
          <a:srcRect/>
          <a:stretch>
            <a:fillRect/>
          </a:stretch>
        </p:blipFill>
        <p:spPr>
          <a:xfrm>
            <a:off x="10209269" y="219954"/>
            <a:ext cx="1821507" cy="851680"/>
          </a:xfrm>
          <a:prstGeom prst="rect">
            <a:avLst/>
          </a:prstGeom>
          <a:ln/>
        </p:spPr>
      </p:pic>
      <p:sp>
        <p:nvSpPr>
          <p:cNvPr id="5" name="Interdiction 4">
            <a:extLst>
              <a:ext uri="{FF2B5EF4-FFF2-40B4-BE49-F238E27FC236}">
                <a16:creationId xmlns:a16="http://schemas.microsoft.com/office/drawing/2014/main" id="{DADFB1D0-83A1-EA16-9EDB-1818B4A8FE78}"/>
              </a:ext>
            </a:extLst>
          </p:cNvPr>
          <p:cNvSpPr/>
          <p:nvPr/>
        </p:nvSpPr>
        <p:spPr>
          <a:xfrm>
            <a:off x="688458" y="5851591"/>
            <a:ext cx="425302" cy="407367"/>
          </a:xfrm>
          <a:prstGeom prst="noSmoking">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Tree>
    <p:extLst>
      <p:ext uri="{BB962C8B-B14F-4D97-AF65-F5344CB8AC3E}">
        <p14:creationId xmlns:p14="http://schemas.microsoft.com/office/powerpoint/2010/main" val="36109885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09A63F1-E0F3-12FA-C509-9651F895FC91}"/>
              </a:ext>
            </a:extLst>
          </p:cNvPr>
          <p:cNvSpPr>
            <a:spLocks noGrp="1"/>
          </p:cNvSpPr>
          <p:nvPr>
            <p:ph type="title"/>
          </p:nvPr>
        </p:nvSpPr>
        <p:spPr/>
        <p:txBody>
          <a:bodyPr/>
          <a:lstStyle/>
          <a:p>
            <a:r>
              <a:rPr lang="fr-FR"/>
              <a:t>Typo</a:t>
            </a:r>
          </a:p>
        </p:txBody>
      </p:sp>
      <p:sp>
        <p:nvSpPr>
          <p:cNvPr id="3" name="Espace réservé du contenu 2">
            <a:extLst>
              <a:ext uri="{FF2B5EF4-FFF2-40B4-BE49-F238E27FC236}">
                <a16:creationId xmlns:a16="http://schemas.microsoft.com/office/drawing/2014/main" id="{68DBE328-E549-27F3-B9B0-3721DC2E4EE3}"/>
              </a:ext>
            </a:extLst>
          </p:cNvPr>
          <p:cNvSpPr>
            <a:spLocks noGrp="1"/>
          </p:cNvSpPr>
          <p:nvPr>
            <p:ph idx="1"/>
          </p:nvPr>
        </p:nvSpPr>
        <p:spPr>
          <a:xfrm>
            <a:off x="838200" y="1764916"/>
            <a:ext cx="3327400" cy="4351338"/>
          </a:xfrm>
        </p:spPr>
        <p:txBody>
          <a:bodyPr>
            <a:normAutofit fontScale="92500" lnSpcReduction="10000"/>
          </a:bodyPr>
          <a:lstStyle/>
          <a:p>
            <a:r>
              <a:rPr lang="fr-FR" sz="1800" dirty="0">
                <a:effectLst/>
                <a:latin typeface="Metropolis"/>
              </a:rPr>
              <a:t>PRINT</a:t>
            </a:r>
            <a:br>
              <a:rPr lang="fr-FR" sz="1800" dirty="0">
                <a:effectLst/>
                <a:latin typeface="Metropolis"/>
              </a:rPr>
            </a:br>
            <a:r>
              <a:rPr lang="fr-FR" sz="1800" dirty="0">
                <a:effectLst/>
                <a:latin typeface="Metropolis"/>
              </a:rPr>
              <a:t>La typographie CAVIAR DREAMS est </a:t>
            </a:r>
            <a:r>
              <a:rPr lang="fr-FR" sz="1800" dirty="0" err="1">
                <a:effectLst/>
                <a:latin typeface="Metropolis"/>
              </a:rPr>
              <a:t>utilisée</a:t>
            </a:r>
            <a:r>
              <a:rPr lang="fr-FR" sz="1800" dirty="0">
                <a:effectLst/>
                <a:latin typeface="Metropolis"/>
              </a:rPr>
              <a:t> pour l’ensemble des titres. </a:t>
            </a:r>
            <a:endParaRPr lang="fr-FR" sz="1800" dirty="0">
              <a:latin typeface="Metropolis"/>
            </a:endParaRPr>
          </a:p>
          <a:p>
            <a:r>
              <a:rPr lang="fr-FR" sz="1800" dirty="0">
                <a:effectLst/>
                <a:latin typeface="Metropolis"/>
              </a:rPr>
              <a:t>WEB</a:t>
            </a:r>
            <a:br>
              <a:rPr lang="fr-FR" sz="1800" dirty="0">
                <a:effectLst/>
                <a:latin typeface="Metropolis"/>
              </a:rPr>
            </a:br>
            <a:r>
              <a:rPr lang="fr-FR" sz="1800" dirty="0">
                <a:effectLst/>
                <a:latin typeface="Metropolis"/>
              </a:rPr>
              <a:t>La typographie RALEWAY est utilisée pour l’ensemble des titres. </a:t>
            </a:r>
          </a:p>
          <a:p>
            <a:pPr marL="0" indent="0">
              <a:buNone/>
            </a:pPr>
            <a:endParaRPr lang="fr-FR" sz="1800" dirty="0">
              <a:effectLst/>
              <a:latin typeface="Metropolis"/>
            </a:endParaRPr>
          </a:p>
          <a:p>
            <a:pPr marL="0" indent="0">
              <a:buNone/>
            </a:pPr>
            <a:r>
              <a:rPr lang="fr-FR" sz="1800" dirty="0">
                <a:effectLst/>
                <a:latin typeface="Metropolis"/>
              </a:rPr>
              <a:t>La typographie </a:t>
            </a:r>
            <a:r>
              <a:rPr lang="fr-FR" sz="1800" dirty="0" err="1">
                <a:effectLst/>
                <a:latin typeface="Metropolis"/>
              </a:rPr>
              <a:t>Roboto</a:t>
            </a:r>
            <a:r>
              <a:rPr lang="fr-FR" sz="1800" dirty="0">
                <a:effectLst/>
                <a:latin typeface="Metropolis"/>
              </a:rPr>
              <a:t> est </a:t>
            </a:r>
            <a:r>
              <a:rPr lang="fr-FR" sz="1800" dirty="0" err="1">
                <a:effectLst/>
                <a:latin typeface="Metropolis"/>
              </a:rPr>
              <a:t>utilisée</a:t>
            </a:r>
            <a:r>
              <a:rPr lang="fr-FR" sz="1800" dirty="0">
                <a:effectLst/>
                <a:latin typeface="Metropolis"/>
              </a:rPr>
              <a:t> pour l’ensemble des textes ainsi que ses variations : </a:t>
            </a:r>
            <a:endParaRPr lang="fr-FR" dirty="0"/>
          </a:p>
          <a:p>
            <a:r>
              <a:rPr lang="fr-FR" sz="1800" dirty="0">
                <a:effectLst/>
                <a:latin typeface="Metropolis"/>
              </a:rPr>
              <a:t>Sous-titre en </a:t>
            </a:r>
            <a:r>
              <a:rPr lang="fr-FR" sz="1800" dirty="0" err="1">
                <a:effectLst/>
                <a:latin typeface="Metropolis"/>
              </a:rPr>
              <a:t>Roboto</a:t>
            </a:r>
            <a:r>
              <a:rPr lang="fr-FR" sz="1800" dirty="0">
                <a:effectLst/>
                <a:latin typeface="Metropolis"/>
              </a:rPr>
              <a:t> Bold </a:t>
            </a:r>
            <a:endParaRPr lang="fr-FR" dirty="0"/>
          </a:p>
          <a:p>
            <a:r>
              <a:rPr lang="fr-FR" sz="1800" dirty="0">
                <a:effectLst/>
                <a:latin typeface="Metropolis"/>
              </a:rPr>
              <a:t>Textes en </a:t>
            </a:r>
            <a:r>
              <a:rPr lang="fr-FR" sz="1800" dirty="0" err="1">
                <a:effectLst/>
                <a:latin typeface="Metropolis"/>
              </a:rPr>
              <a:t>Roboto</a:t>
            </a:r>
            <a:r>
              <a:rPr lang="fr-FR" sz="1800" dirty="0">
                <a:effectLst/>
                <a:latin typeface="Metropolis"/>
              </a:rPr>
              <a:t> light</a:t>
            </a:r>
            <a:br>
              <a:rPr lang="fr-FR" sz="1800" dirty="0">
                <a:effectLst/>
                <a:latin typeface="Metropolis"/>
              </a:rPr>
            </a:br>
            <a:r>
              <a:rPr lang="fr-FR" sz="1800" dirty="0">
                <a:effectLst/>
                <a:latin typeface="Metropolis"/>
              </a:rPr>
              <a:t>Textes en gras en </a:t>
            </a:r>
            <a:r>
              <a:rPr lang="fr-FR" sz="1800" dirty="0" err="1">
                <a:effectLst/>
                <a:latin typeface="Metropolis"/>
              </a:rPr>
              <a:t>Roboto</a:t>
            </a:r>
            <a:r>
              <a:rPr lang="fr-FR" sz="1800" dirty="0">
                <a:effectLst/>
                <a:latin typeface="Metropolis"/>
              </a:rPr>
              <a:t> Medium </a:t>
            </a:r>
            <a:endParaRPr lang="fr-FR" dirty="0"/>
          </a:p>
          <a:p>
            <a:endParaRPr lang="fr-FR" dirty="0"/>
          </a:p>
          <a:p>
            <a:endParaRPr lang="fr-FR" dirty="0"/>
          </a:p>
        </p:txBody>
      </p:sp>
      <p:pic>
        <p:nvPicPr>
          <p:cNvPr id="4" name="image2.png" descr="Une image contenant texte, logo, Police, Graphique&#10;&#10;Description générée automatiquement">
            <a:extLst>
              <a:ext uri="{FF2B5EF4-FFF2-40B4-BE49-F238E27FC236}">
                <a16:creationId xmlns:a16="http://schemas.microsoft.com/office/drawing/2014/main" id="{7371BE5A-FB6E-AD7A-AF3C-67D19C5BC930}"/>
              </a:ext>
            </a:extLst>
          </p:cNvPr>
          <p:cNvPicPr/>
          <p:nvPr/>
        </p:nvPicPr>
        <p:blipFill>
          <a:blip r:embed="rId2"/>
          <a:srcRect/>
          <a:stretch>
            <a:fillRect/>
          </a:stretch>
        </p:blipFill>
        <p:spPr>
          <a:xfrm>
            <a:off x="10209269" y="219954"/>
            <a:ext cx="1821507" cy="851680"/>
          </a:xfrm>
          <a:prstGeom prst="rect">
            <a:avLst/>
          </a:prstGeom>
          <a:ln/>
        </p:spPr>
      </p:pic>
      <p:sp>
        <p:nvSpPr>
          <p:cNvPr id="5" name="Espace réservé du contenu 2">
            <a:extLst>
              <a:ext uri="{FF2B5EF4-FFF2-40B4-BE49-F238E27FC236}">
                <a16:creationId xmlns:a16="http://schemas.microsoft.com/office/drawing/2014/main" id="{7C37D5FF-795B-F388-2AEF-C0DD7A2B0C2B}"/>
              </a:ext>
            </a:extLst>
          </p:cNvPr>
          <p:cNvSpPr txBox="1">
            <a:spLocks/>
          </p:cNvSpPr>
          <p:nvPr/>
        </p:nvSpPr>
        <p:spPr>
          <a:xfrm>
            <a:off x="5542166" y="1764826"/>
            <a:ext cx="4733501" cy="4465853"/>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fr-FR" sz="1600" b="1" dirty="0">
                <a:effectLst/>
                <a:latin typeface="CaviarDreams"/>
              </a:rPr>
              <a:t>CAVIAR DREAMS </a:t>
            </a:r>
            <a:r>
              <a:rPr lang="fr-FR" sz="1600" dirty="0">
                <a:effectLst/>
                <a:latin typeface="CaviarDreams"/>
              </a:rPr>
              <a:t>ABCDEFGHIJKLMNOPQRSTUVWXYZ </a:t>
            </a:r>
            <a:r>
              <a:rPr lang="fr-FR" sz="1600" dirty="0" err="1">
                <a:effectLst/>
                <a:latin typeface="CaviarDreams"/>
              </a:rPr>
              <a:t>abcdefghijklmonopqrstuvwxyz</a:t>
            </a:r>
            <a:r>
              <a:rPr lang="fr-FR" sz="1600" dirty="0">
                <a:effectLst/>
                <a:latin typeface="CaviarDreams"/>
              </a:rPr>
              <a:t> </a:t>
            </a:r>
          </a:p>
          <a:p>
            <a:pPr marL="0" indent="0">
              <a:lnSpc>
                <a:spcPct val="100000"/>
              </a:lnSpc>
              <a:spcBef>
                <a:spcPts val="0"/>
              </a:spcBef>
              <a:buNone/>
            </a:pPr>
            <a:r>
              <a:rPr lang="fr-FR" sz="1600" dirty="0">
                <a:effectLst/>
                <a:latin typeface="CaviarDreams"/>
              </a:rPr>
              <a:t>1234567890 </a:t>
            </a:r>
          </a:p>
          <a:p>
            <a:pPr marL="0" indent="0">
              <a:lnSpc>
                <a:spcPct val="100000"/>
              </a:lnSpc>
              <a:spcBef>
                <a:spcPts val="0"/>
              </a:spcBef>
              <a:buNone/>
            </a:pPr>
            <a:endParaRPr lang="fr-FR" sz="1600" dirty="0">
              <a:latin typeface="CaviarDreams"/>
            </a:endParaRPr>
          </a:p>
          <a:p>
            <a:pPr marL="0" indent="0">
              <a:buNone/>
            </a:pPr>
            <a:r>
              <a:rPr lang="fr-FR" sz="1400" b="1" dirty="0">
                <a:latin typeface="Raleway" pitchFamily="2" charset="77"/>
              </a:rPr>
              <a:t>RALEWAY</a:t>
            </a:r>
          </a:p>
          <a:p>
            <a:pPr marL="0" indent="0">
              <a:lnSpc>
                <a:spcPct val="100000"/>
              </a:lnSpc>
              <a:spcBef>
                <a:spcPts val="0"/>
              </a:spcBef>
              <a:buNone/>
            </a:pPr>
            <a:r>
              <a:rPr lang="fr-FR" sz="1400" dirty="0">
                <a:latin typeface="Raleway" pitchFamily="2" charset="77"/>
              </a:rPr>
              <a:t>ABCDEFGHIJKLMNOPQRSTUVWXYZ </a:t>
            </a:r>
            <a:r>
              <a:rPr lang="fr-FR" sz="1400" dirty="0" err="1">
                <a:latin typeface="Raleway" pitchFamily="2" charset="77"/>
              </a:rPr>
              <a:t>abcdefghijklmonopqrstuvwxyz</a:t>
            </a:r>
            <a:r>
              <a:rPr lang="fr-FR" sz="1400" dirty="0">
                <a:latin typeface="Raleway" pitchFamily="2" charset="77"/>
              </a:rPr>
              <a:t> </a:t>
            </a:r>
          </a:p>
          <a:p>
            <a:pPr marL="0" indent="0">
              <a:spcBef>
                <a:spcPts val="0"/>
              </a:spcBef>
              <a:buNone/>
            </a:pPr>
            <a:r>
              <a:rPr lang="fr-FR" sz="1400" dirty="0">
                <a:latin typeface="Raleway" pitchFamily="2" charset="77"/>
              </a:rPr>
              <a:t>1234567890 </a:t>
            </a:r>
          </a:p>
          <a:p>
            <a:pPr marL="0" indent="0">
              <a:buNone/>
            </a:pPr>
            <a:endParaRPr lang="fr-FR" sz="1600" b="1" dirty="0">
              <a:effectLst/>
              <a:latin typeface="Roboto" panose="02000000000000000000" pitchFamily="2" charset="0"/>
              <a:ea typeface="Roboto" panose="02000000000000000000" pitchFamily="2" charset="0"/>
              <a:cs typeface="Roboto" panose="02000000000000000000" pitchFamily="2" charset="0"/>
            </a:endParaRPr>
          </a:p>
          <a:p>
            <a:pPr marL="0" indent="0">
              <a:buNone/>
            </a:pPr>
            <a:r>
              <a:rPr lang="fr-FR" sz="1600" b="1" dirty="0">
                <a:effectLst/>
                <a:latin typeface="Roboto" panose="02000000000000000000" pitchFamily="2" charset="0"/>
                <a:ea typeface="Roboto" panose="02000000000000000000" pitchFamily="2" charset="0"/>
                <a:cs typeface="Roboto" panose="02000000000000000000" pitchFamily="2" charset="0"/>
              </a:rPr>
              <a:t>ROBOTO REGULAR ABCDEFGHIJKLMNOPQRSTUVWXYZ </a:t>
            </a:r>
            <a:r>
              <a:rPr lang="fr-FR" sz="1600" b="1" dirty="0" err="1">
                <a:effectLst/>
                <a:latin typeface="Roboto" panose="02000000000000000000" pitchFamily="2" charset="0"/>
                <a:ea typeface="Roboto" panose="02000000000000000000" pitchFamily="2" charset="0"/>
                <a:cs typeface="Roboto" panose="02000000000000000000" pitchFamily="2" charset="0"/>
              </a:rPr>
              <a:t>abcdefghijklmonopqrstuvwxyz</a:t>
            </a:r>
            <a:r>
              <a:rPr lang="fr-FR" sz="1600" b="1" dirty="0">
                <a:effectLst/>
                <a:latin typeface="Roboto" panose="02000000000000000000" pitchFamily="2" charset="0"/>
                <a:ea typeface="Roboto" panose="02000000000000000000" pitchFamily="2" charset="0"/>
                <a:cs typeface="Roboto" panose="02000000000000000000" pitchFamily="2" charset="0"/>
              </a:rPr>
              <a:t> 1234567890 </a:t>
            </a:r>
            <a:endParaRPr lang="fr-FR" sz="1600" dirty="0">
              <a:latin typeface="Roboto" panose="02000000000000000000" pitchFamily="2" charset="0"/>
              <a:ea typeface="Roboto" panose="02000000000000000000" pitchFamily="2" charset="0"/>
              <a:cs typeface="Roboto" panose="02000000000000000000" pitchFamily="2" charset="0"/>
            </a:endParaRPr>
          </a:p>
          <a:p>
            <a:pPr marL="0" indent="0">
              <a:buNone/>
            </a:pPr>
            <a:r>
              <a:rPr lang="fr-FR" sz="1600" b="0" dirty="0">
                <a:effectLst/>
                <a:latin typeface="Roboto" panose="02000000000000000000" pitchFamily="2" charset="0"/>
                <a:ea typeface="Roboto" panose="02000000000000000000" pitchFamily="2" charset="0"/>
                <a:cs typeface="Roboto" panose="02000000000000000000" pitchFamily="2" charset="0"/>
              </a:rPr>
              <a:t>ROBOTO REGULAR ABCDEFGHIJKLMNOPQRSTUVWXYZ </a:t>
            </a:r>
            <a:r>
              <a:rPr lang="fr-FR" sz="1600" b="0" dirty="0" err="1">
                <a:effectLst/>
                <a:latin typeface="Roboto" panose="02000000000000000000" pitchFamily="2" charset="0"/>
                <a:ea typeface="Roboto" panose="02000000000000000000" pitchFamily="2" charset="0"/>
                <a:cs typeface="Roboto" panose="02000000000000000000" pitchFamily="2" charset="0"/>
              </a:rPr>
              <a:t>abcdefghijklmonopqrstuvwxyz</a:t>
            </a:r>
            <a:r>
              <a:rPr lang="fr-FR" sz="1600" b="0" dirty="0">
                <a:effectLst/>
                <a:latin typeface="Roboto" panose="02000000000000000000" pitchFamily="2" charset="0"/>
                <a:ea typeface="Roboto" panose="02000000000000000000" pitchFamily="2" charset="0"/>
                <a:cs typeface="Roboto" panose="02000000000000000000" pitchFamily="2" charset="0"/>
              </a:rPr>
              <a:t> 1234567890 </a:t>
            </a:r>
            <a:endParaRPr lang="fr-FR" sz="1600" dirty="0">
              <a:latin typeface="Roboto" panose="02000000000000000000" pitchFamily="2" charset="0"/>
              <a:ea typeface="Roboto" panose="02000000000000000000" pitchFamily="2" charset="0"/>
              <a:cs typeface="Roboto" panose="02000000000000000000" pitchFamily="2" charset="0"/>
            </a:endParaRPr>
          </a:p>
          <a:p>
            <a:pPr marL="0" indent="0">
              <a:buNone/>
            </a:pPr>
            <a:r>
              <a:rPr lang="fr-FR" sz="1600" b="0" dirty="0">
                <a:effectLst/>
                <a:latin typeface="Roboto" panose="02000000000000000000" pitchFamily="2" charset="0"/>
                <a:ea typeface="Roboto" panose="02000000000000000000" pitchFamily="2" charset="0"/>
                <a:cs typeface="Roboto" panose="02000000000000000000" pitchFamily="2" charset="0"/>
              </a:rPr>
              <a:t>ROBOTO REGULAR ABCDEFGHIJKLMNOPQRSTUVWXYZ </a:t>
            </a:r>
            <a:r>
              <a:rPr lang="fr-FR" sz="1600" b="0" dirty="0" err="1">
                <a:effectLst/>
                <a:latin typeface="Roboto" panose="02000000000000000000" pitchFamily="2" charset="0"/>
                <a:ea typeface="Roboto" panose="02000000000000000000" pitchFamily="2" charset="0"/>
                <a:cs typeface="Roboto" panose="02000000000000000000" pitchFamily="2" charset="0"/>
              </a:rPr>
              <a:t>abcdefghijklmonopqrstuvwxyz</a:t>
            </a:r>
            <a:r>
              <a:rPr lang="fr-FR" sz="1600" b="0" dirty="0">
                <a:effectLst/>
                <a:latin typeface="Roboto" panose="02000000000000000000" pitchFamily="2" charset="0"/>
                <a:ea typeface="Roboto" panose="02000000000000000000" pitchFamily="2" charset="0"/>
                <a:cs typeface="Roboto" panose="02000000000000000000" pitchFamily="2" charset="0"/>
              </a:rPr>
              <a:t> 1234567890 </a:t>
            </a:r>
            <a:endParaRPr lang="fr-FR" sz="1600" dirty="0">
              <a:latin typeface="Roboto" panose="02000000000000000000" pitchFamily="2" charset="0"/>
              <a:ea typeface="Roboto" panose="02000000000000000000" pitchFamily="2" charset="0"/>
              <a:cs typeface="Roboto" panose="02000000000000000000" pitchFamily="2" charset="0"/>
            </a:endParaRPr>
          </a:p>
          <a:p>
            <a:pPr marL="0" indent="0">
              <a:buNone/>
            </a:pPr>
            <a:endParaRPr lang="fr-FR" dirty="0"/>
          </a:p>
        </p:txBody>
      </p:sp>
    </p:spTree>
    <p:extLst>
      <p:ext uri="{BB962C8B-B14F-4D97-AF65-F5344CB8AC3E}">
        <p14:creationId xmlns:p14="http://schemas.microsoft.com/office/powerpoint/2010/main" val="29696991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09A63F1-E0F3-12FA-C509-9651F895FC91}"/>
              </a:ext>
            </a:extLst>
          </p:cNvPr>
          <p:cNvSpPr>
            <a:spLocks noGrp="1"/>
          </p:cNvSpPr>
          <p:nvPr>
            <p:ph type="title"/>
          </p:nvPr>
        </p:nvSpPr>
        <p:spPr>
          <a:xfrm>
            <a:off x="838200" y="368742"/>
            <a:ext cx="10515600" cy="1325563"/>
          </a:xfrm>
        </p:spPr>
        <p:txBody>
          <a:bodyPr/>
          <a:lstStyle/>
          <a:p>
            <a:r>
              <a:rPr lang="fr-FR" dirty="0"/>
              <a:t>Couleurs</a:t>
            </a:r>
          </a:p>
        </p:txBody>
      </p:sp>
      <p:pic>
        <p:nvPicPr>
          <p:cNvPr id="4" name="image2.png" descr="Une image contenant texte, logo, Police, Graphique&#10;&#10;Description générée automatiquement">
            <a:extLst>
              <a:ext uri="{FF2B5EF4-FFF2-40B4-BE49-F238E27FC236}">
                <a16:creationId xmlns:a16="http://schemas.microsoft.com/office/drawing/2014/main" id="{7371BE5A-FB6E-AD7A-AF3C-67D19C5BC930}"/>
              </a:ext>
            </a:extLst>
          </p:cNvPr>
          <p:cNvPicPr/>
          <p:nvPr/>
        </p:nvPicPr>
        <p:blipFill>
          <a:blip r:embed="rId2"/>
          <a:srcRect/>
          <a:stretch>
            <a:fillRect/>
          </a:stretch>
        </p:blipFill>
        <p:spPr>
          <a:xfrm>
            <a:off x="10209269" y="219954"/>
            <a:ext cx="1821507" cy="851680"/>
          </a:xfrm>
          <a:prstGeom prst="rect">
            <a:avLst/>
          </a:prstGeom>
          <a:ln/>
        </p:spPr>
      </p:pic>
      <p:pic>
        <p:nvPicPr>
          <p:cNvPr id="10" name="Espace réservé du contenu 9">
            <a:extLst>
              <a:ext uri="{FF2B5EF4-FFF2-40B4-BE49-F238E27FC236}">
                <a16:creationId xmlns:a16="http://schemas.microsoft.com/office/drawing/2014/main" id="{9DDEA002-D5C0-BAA8-6724-A9506FFE7AD4}"/>
              </a:ext>
            </a:extLst>
          </p:cNvPr>
          <p:cNvPicPr>
            <a:picLocks noGrp="1" noChangeAspect="1"/>
          </p:cNvPicPr>
          <p:nvPr>
            <p:ph idx="1"/>
          </p:nvPr>
        </p:nvPicPr>
        <p:blipFill>
          <a:blip r:embed="rId3"/>
          <a:stretch>
            <a:fillRect/>
          </a:stretch>
        </p:blipFill>
        <p:spPr>
          <a:xfrm>
            <a:off x="7760324" y="2316976"/>
            <a:ext cx="3138049" cy="3080559"/>
          </a:xfrm>
        </p:spPr>
      </p:pic>
      <p:pic>
        <p:nvPicPr>
          <p:cNvPr id="13" name="Image 12" descr="Une image contenant texte, capture d’écran, Police, nombre&#10;&#10;Description générée automatiquement">
            <a:extLst>
              <a:ext uri="{FF2B5EF4-FFF2-40B4-BE49-F238E27FC236}">
                <a16:creationId xmlns:a16="http://schemas.microsoft.com/office/drawing/2014/main" id="{60975A5A-B039-10C6-1AEC-7C6335EDA90F}"/>
              </a:ext>
            </a:extLst>
          </p:cNvPr>
          <p:cNvPicPr>
            <a:picLocks noChangeAspect="1"/>
          </p:cNvPicPr>
          <p:nvPr/>
        </p:nvPicPr>
        <p:blipFill>
          <a:blip r:embed="rId4"/>
          <a:stretch>
            <a:fillRect/>
          </a:stretch>
        </p:blipFill>
        <p:spPr>
          <a:xfrm>
            <a:off x="515832" y="2142505"/>
            <a:ext cx="6048350" cy="3442539"/>
          </a:xfrm>
          <a:prstGeom prst="rect">
            <a:avLst/>
          </a:prstGeom>
        </p:spPr>
      </p:pic>
      <p:sp>
        <p:nvSpPr>
          <p:cNvPr id="14" name="ZoneTexte 13">
            <a:extLst>
              <a:ext uri="{FF2B5EF4-FFF2-40B4-BE49-F238E27FC236}">
                <a16:creationId xmlns:a16="http://schemas.microsoft.com/office/drawing/2014/main" id="{70AB7261-8342-DA7F-C0E9-09723AD0849A}"/>
              </a:ext>
            </a:extLst>
          </p:cNvPr>
          <p:cNvSpPr txBox="1"/>
          <p:nvPr/>
        </p:nvSpPr>
        <p:spPr>
          <a:xfrm>
            <a:off x="838200" y="1658427"/>
            <a:ext cx="2085933" cy="461665"/>
          </a:xfrm>
          <a:prstGeom prst="rect">
            <a:avLst/>
          </a:prstGeom>
          <a:noFill/>
        </p:spPr>
        <p:txBody>
          <a:bodyPr wrap="square" rtlCol="0">
            <a:spAutoFit/>
          </a:bodyPr>
          <a:lstStyle/>
          <a:p>
            <a:pPr marL="342900" indent="-342900">
              <a:buFont typeface="Wingdings" pitchFamily="2" charset="2"/>
              <a:buChar char="q"/>
            </a:pPr>
            <a:r>
              <a:rPr lang="fr-FR" sz="2400" dirty="0"/>
              <a:t>Gammes</a:t>
            </a:r>
            <a:r>
              <a:rPr lang="fr-FR" dirty="0"/>
              <a:t> </a:t>
            </a:r>
          </a:p>
        </p:txBody>
      </p:sp>
      <p:sp>
        <p:nvSpPr>
          <p:cNvPr id="16" name="ZoneTexte 15">
            <a:extLst>
              <a:ext uri="{FF2B5EF4-FFF2-40B4-BE49-F238E27FC236}">
                <a16:creationId xmlns:a16="http://schemas.microsoft.com/office/drawing/2014/main" id="{B6D0828D-8E92-1E2A-1022-55D7C4CEF15B}"/>
              </a:ext>
            </a:extLst>
          </p:cNvPr>
          <p:cNvSpPr txBox="1"/>
          <p:nvPr/>
        </p:nvSpPr>
        <p:spPr>
          <a:xfrm>
            <a:off x="523020" y="5585044"/>
            <a:ext cx="6097772" cy="738664"/>
          </a:xfrm>
          <a:prstGeom prst="rect">
            <a:avLst/>
          </a:prstGeom>
          <a:noFill/>
        </p:spPr>
        <p:txBody>
          <a:bodyPr wrap="square">
            <a:spAutoFit/>
          </a:bodyPr>
          <a:lstStyle/>
          <a:p>
            <a:r>
              <a:rPr lang="fr-FR" sz="1400" dirty="0">
                <a:effectLst/>
              </a:rPr>
              <a:t>Nous utilisons une partie des couleurs </a:t>
            </a:r>
            <a:r>
              <a:rPr lang="fr-FR" sz="1400" dirty="0" err="1">
                <a:effectLst/>
              </a:rPr>
              <a:t>présentent</a:t>
            </a:r>
            <a:r>
              <a:rPr lang="fr-FR" sz="1400" dirty="0">
                <a:effectLst/>
              </a:rPr>
              <a:t> sur notre logotype.</a:t>
            </a:r>
            <a:br>
              <a:rPr lang="fr-FR" sz="1400" dirty="0">
                <a:effectLst/>
              </a:rPr>
            </a:br>
            <a:r>
              <a:rPr lang="fr-FR" sz="1400" dirty="0">
                <a:effectLst/>
              </a:rPr>
              <a:t>Les boutons, cadres et icones des </a:t>
            </a:r>
            <a:r>
              <a:rPr lang="fr-FR" sz="1400" dirty="0" err="1">
                <a:effectLst/>
              </a:rPr>
              <a:t>différents</a:t>
            </a:r>
            <a:r>
              <a:rPr lang="fr-FR" sz="1400" dirty="0">
                <a:effectLst/>
              </a:rPr>
              <a:t> supports doivent respecter cette gamme de couleurs. </a:t>
            </a:r>
            <a:endParaRPr lang="fr-FR" sz="1400" dirty="0"/>
          </a:p>
        </p:txBody>
      </p:sp>
      <p:sp>
        <p:nvSpPr>
          <p:cNvPr id="17" name="ZoneTexte 16">
            <a:extLst>
              <a:ext uri="{FF2B5EF4-FFF2-40B4-BE49-F238E27FC236}">
                <a16:creationId xmlns:a16="http://schemas.microsoft.com/office/drawing/2014/main" id="{410EBD85-540E-6F0D-DE71-8D708913D49C}"/>
              </a:ext>
            </a:extLst>
          </p:cNvPr>
          <p:cNvSpPr txBox="1"/>
          <p:nvPr/>
        </p:nvSpPr>
        <p:spPr>
          <a:xfrm>
            <a:off x="8252635" y="1694305"/>
            <a:ext cx="2085933" cy="461665"/>
          </a:xfrm>
          <a:prstGeom prst="rect">
            <a:avLst/>
          </a:prstGeom>
          <a:noFill/>
        </p:spPr>
        <p:txBody>
          <a:bodyPr wrap="square" rtlCol="0">
            <a:spAutoFit/>
          </a:bodyPr>
          <a:lstStyle/>
          <a:p>
            <a:pPr marL="342900" indent="-342900">
              <a:buFont typeface="Wingdings" pitchFamily="2" charset="2"/>
              <a:buChar char="q"/>
            </a:pPr>
            <a:r>
              <a:rPr lang="fr-FR" sz="2400" dirty="0"/>
              <a:t>Dégradé</a:t>
            </a:r>
            <a:r>
              <a:rPr lang="fr-FR" dirty="0"/>
              <a:t> </a:t>
            </a:r>
          </a:p>
        </p:txBody>
      </p:sp>
      <p:sp>
        <p:nvSpPr>
          <p:cNvPr id="19" name="ZoneTexte 18">
            <a:extLst>
              <a:ext uri="{FF2B5EF4-FFF2-40B4-BE49-F238E27FC236}">
                <a16:creationId xmlns:a16="http://schemas.microsoft.com/office/drawing/2014/main" id="{8187AF69-F9D2-9015-895F-D4939DFF83B4}"/>
              </a:ext>
            </a:extLst>
          </p:cNvPr>
          <p:cNvSpPr txBox="1"/>
          <p:nvPr/>
        </p:nvSpPr>
        <p:spPr>
          <a:xfrm>
            <a:off x="7289682" y="5585044"/>
            <a:ext cx="6097772" cy="523220"/>
          </a:xfrm>
          <a:prstGeom prst="rect">
            <a:avLst/>
          </a:prstGeom>
          <a:noFill/>
        </p:spPr>
        <p:txBody>
          <a:bodyPr wrap="square">
            <a:spAutoFit/>
          </a:bodyPr>
          <a:lstStyle/>
          <a:p>
            <a:r>
              <a:rPr lang="fr-FR" sz="1400" dirty="0">
                <a:effectLst/>
              </a:rPr>
              <a:t>Le dégradé́ de couleur présent sur le logotype est un mélange</a:t>
            </a:r>
          </a:p>
          <a:p>
            <a:r>
              <a:rPr lang="fr-FR" sz="1400" dirty="0">
                <a:effectLst/>
              </a:rPr>
              <a:t> des deux couleurs du bandeaux. </a:t>
            </a:r>
            <a:endParaRPr lang="fr-FR" sz="1400" dirty="0"/>
          </a:p>
        </p:txBody>
      </p:sp>
    </p:spTree>
    <p:extLst>
      <p:ext uri="{BB962C8B-B14F-4D97-AF65-F5344CB8AC3E}">
        <p14:creationId xmlns:p14="http://schemas.microsoft.com/office/powerpoint/2010/main" val="9596228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FCE4C81-BF4E-5CF0-3C57-B0C0C6AF87EC}"/>
              </a:ext>
            </a:extLst>
          </p:cNvPr>
          <p:cNvSpPr>
            <a:spLocks noGrp="1"/>
          </p:cNvSpPr>
          <p:nvPr>
            <p:ph type="ctrTitle"/>
          </p:nvPr>
        </p:nvSpPr>
        <p:spPr>
          <a:xfrm>
            <a:off x="1524000" y="2235200"/>
            <a:ext cx="9144000" cy="2387600"/>
          </a:xfrm>
        </p:spPr>
        <p:txBody>
          <a:bodyPr anchor="ctr"/>
          <a:lstStyle/>
          <a:p>
            <a:r>
              <a:rPr lang="fr-FR"/>
              <a:t>ELÉMENTS DE LANGAGE</a:t>
            </a:r>
          </a:p>
        </p:txBody>
      </p:sp>
      <p:pic>
        <p:nvPicPr>
          <p:cNvPr id="7" name="image2.png" descr="Une image contenant texte, logo, Police, Graphique&#10;&#10;Description générée automatiquement">
            <a:extLst>
              <a:ext uri="{FF2B5EF4-FFF2-40B4-BE49-F238E27FC236}">
                <a16:creationId xmlns:a16="http://schemas.microsoft.com/office/drawing/2014/main" id="{02FF911F-C437-57F0-4F8C-92EC812D75E9}"/>
              </a:ext>
            </a:extLst>
          </p:cNvPr>
          <p:cNvPicPr/>
          <p:nvPr/>
        </p:nvPicPr>
        <p:blipFill>
          <a:blip r:embed="rId2"/>
          <a:srcRect/>
          <a:stretch>
            <a:fillRect/>
          </a:stretch>
        </p:blipFill>
        <p:spPr>
          <a:xfrm>
            <a:off x="10209269" y="219954"/>
            <a:ext cx="1821507" cy="851680"/>
          </a:xfrm>
          <a:prstGeom prst="rect">
            <a:avLst/>
          </a:prstGeom>
          <a:ln/>
        </p:spPr>
      </p:pic>
    </p:spTree>
    <p:extLst>
      <p:ext uri="{BB962C8B-B14F-4D97-AF65-F5344CB8AC3E}">
        <p14:creationId xmlns:p14="http://schemas.microsoft.com/office/powerpoint/2010/main" val="3129066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09A63F1-E0F3-12FA-C509-9651F895FC91}"/>
              </a:ext>
            </a:extLst>
          </p:cNvPr>
          <p:cNvSpPr>
            <a:spLocks noGrp="1"/>
          </p:cNvSpPr>
          <p:nvPr>
            <p:ph type="title"/>
          </p:nvPr>
        </p:nvSpPr>
        <p:spPr/>
        <p:txBody>
          <a:bodyPr/>
          <a:lstStyle/>
          <a:p>
            <a:r>
              <a:rPr lang="fr-FR"/>
              <a:t>Brand Name</a:t>
            </a:r>
          </a:p>
        </p:txBody>
      </p:sp>
      <p:sp>
        <p:nvSpPr>
          <p:cNvPr id="3" name="Espace réservé du contenu 2">
            <a:extLst>
              <a:ext uri="{FF2B5EF4-FFF2-40B4-BE49-F238E27FC236}">
                <a16:creationId xmlns:a16="http://schemas.microsoft.com/office/drawing/2014/main" id="{68DBE328-E549-27F3-B9B0-3721DC2E4EE3}"/>
              </a:ext>
            </a:extLst>
          </p:cNvPr>
          <p:cNvSpPr>
            <a:spLocks noGrp="1"/>
          </p:cNvSpPr>
          <p:nvPr>
            <p:ph idx="1"/>
          </p:nvPr>
        </p:nvSpPr>
        <p:spPr/>
        <p:txBody>
          <a:bodyPr>
            <a:normAutofit/>
          </a:bodyPr>
          <a:lstStyle/>
          <a:p>
            <a:pPr marL="0" indent="0">
              <a:buNone/>
            </a:pPr>
            <a:r>
              <a:rPr lang="fr-FR" u="sng"/>
              <a:t>Organisateur</a:t>
            </a:r>
            <a:r>
              <a:rPr lang="fr-FR"/>
              <a:t> : Forum de l’Engagement</a:t>
            </a:r>
          </a:p>
          <a:p>
            <a:pPr marL="0" indent="0">
              <a:buNone/>
            </a:pPr>
            <a:endParaRPr lang="fr-FR"/>
          </a:p>
          <a:p>
            <a:pPr marL="0" indent="0">
              <a:buNone/>
            </a:pPr>
            <a:r>
              <a:rPr lang="fr-FR" u="sng"/>
              <a:t>L’événement</a:t>
            </a:r>
            <a:r>
              <a:rPr lang="fr-FR"/>
              <a:t> : 1er Sommet de l’Engagement</a:t>
            </a:r>
          </a:p>
        </p:txBody>
      </p:sp>
      <p:pic>
        <p:nvPicPr>
          <p:cNvPr id="4" name="image2.png" descr="Une image contenant texte, logo, Police, Graphique&#10;&#10;Description générée automatiquement">
            <a:extLst>
              <a:ext uri="{FF2B5EF4-FFF2-40B4-BE49-F238E27FC236}">
                <a16:creationId xmlns:a16="http://schemas.microsoft.com/office/drawing/2014/main" id="{7371BE5A-FB6E-AD7A-AF3C-67D19C5BC930}"/>
              </a:ext>
            </a:extLst>
          </p:cNvPr>
          <p:cNvPicPr/>
          <p:nvPr/>
        </p:nvPicPr>
        <p:blipFill>
          <a:blip r:embed="rId2"/>
          <a:srcRect/>
          <a:stretch>
            <a:fillRect/>
          </a:stretch>
        </p:blipFill>
        <p:spPr>
          <a:xfrm>
            <a:off x="10209269" y="219954"/>
            <a:ext cx="1821507" cy="851680"/>
          </a:xfrm>
          <a:prstGeom prst="rect">
            <a:avLst/>
          </a:prstGeom>
          <a:ln/>
        </p:spPr>
      </p:pic>
    </p:spTree>
    <p:extLst>
      <p:ext uri="{BB962C8B-B14F-4D97-AF65-F5344CB8AC3E}">
        <p14:creationId xmlns:p14="http://schemas.microsoft.com/office/powerpoint/2010/main" val="38569293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09A63F1-E0F3-12FA-C509-9651F895FC91}"/>
              </a:ext>
            </a:extLst>
          </p:cNvPr>
          <p:cNvSpPr>
            <a:spLocks noGrp="1"/>
          </p:cNvSpPr>
          <p:nvPr>
            <p:ph type="title"/>
          </p:nvPr>
        </p:nvSpPr>
        <p:spPr>
          <a:xfrm>
            <a:off x="982579" y="124494"/>
            <a:ext cx="10515600" cy="1325563"/>
          </a:xfrm>
        </p:spPr>
        <p:txBody>
          <a:bodyPr/>
          <a:lstStyle/>
          <a:p>
            <a:r>
              <a:rPr lang="fr-FR" dirty="0" err="1"/>
              <a:t>Manifesto</a:t>
            </a:r>
            <a:r>
              <a:rPr lang="fr-FR" dirty="0"/>
              <a:t> Forum de l’Engagement</a:t>
            </a:r>
          </a:p>
        </p:txBody>
      </p:sp>
      <p:sp>
        <p:nvSpPr>
          <p:cNvPr id="3" name="Espace réservé du contenu 2">
            <a:extLst>
              <a:ext uri="{FF2B5EF4-FFF2-40B4-BE49-F238E27FC236}">
                <a16:creationId xmlns:a16="http://schemas.microsoft.com/office/drawing/2014/main" id="{68DBE328-E549-27F3-B9B0-3721DC2E4EE3}"/>
              </a:ext>
            </a:extLst>
          </p:cNvPr>
          <p:cNvSpPr>
            <a:spLocks noGrp="1"/>
          </p:cNvSpPr>
          <p:nvPr>
            <p:ph idx="1"/>
          </p:nvPr>
        </p:nvSpPr>
        <p:spPr>
          <a:xfrm>
            <a:off x="838200" y="1504449"/>
            <a:ext cx="10315074" cy="5522495"/>
          </a:xfrm>
        </p:spPr>
        <p:txBody>
          <a:bodyPr>
            <a:normAutofit fontScale="47500" lnSpcReduction="20000"/>
          </a:bodyPr>
          <a:lstStyle/>
          <a:p>
            <a:pPr marL="0" indent="0" algn="just" fontAlgn="base">
              <a:spcBef>
                <a:spcPts val="300"/>
              </a:spcBef>
              <a:buNone/>
            </a:pPr>
            <a:r>
              <a:rPr lang="fr-FR" sz="3800" dirty="0"/>
              <a:t>Il est temps de bousculer les codes, de défier les conventions et de forger un avenir qui dépasse les limites du statu quo.</a:t>
            </a:r>
          </a:p>
          <a:p>
            <a:pPr marL="0" indent="0" algn="just" fontAlgn="base">
              <a:spcBef>
                <a:spcPts val="300"/>
              </a:spcBef>
              <a:buNone/>
            </a:pPr>
            <a:endParaRPr lang="fr-FR" sz="3800" dirty="0"/>
          </a:p>
          <a:p>
            <a:pPr marL="0" indent="0" algn="just" fontAlgn="base">
              <a:spcBef>
                <a:spcPts val="300"/>
              </a:spcBef>
              <a:buNone/>
            </a:pPr>
            <a:r>
              <a:rPr lang="fr-FR" sz="3800" dirty="0"/>
              <a:t>L’entreprise se révèle chaque jour davantage en un puissant catalyseur de changements : par sa capacité à fédérer, à innover, elle est un atout majeur pour façonner un avenir meilleur. Accompagner et valoriser cette force motrice est notre mission commune, afin que le monde économique puisse œuvrer au service d’une société plus durable, solidaire et diverse.</a:t>
            </a:r>
          </a:p>
          <a:p>
            <a:pPr marL="0" indent="0" algn="just" fontAlgn="base">
              <a:spcBef>
                <a:spcPts val="300"/>
              </a:spcBef>
              <a:buNone/>
            </a:pPr>
            <a:endParaRPr lang="fr-FR" sz="3800" dirty="0"/>
          </a:p>
          <a:p>
            <a:pPr marL="0" indent="0" algn="just" fontAlgn="base">
              <a:spcBef>
                <a:spcPts val="300"/>
              </a:spcBef>
              <a:buNone/>
            </a:pPr>
            <a:r>
              <a:rPr lang="fr-FR" sz="3800" dirty="0"/>
              <a:t>Ensemble, nous allons inspirer, en célébrant les idées géniales, les projets audacieux, les trouvailles innovantes qui émergent de chaque recoin de notre pays.</a:t>
            </a:r>
          </a:p>
          <a:p>
            <a:pPr marL="0" indent="0" algn="just" fontAlgn="base">
              <a:spcBef>
                <a:spcPts val="300"/>
              </a:spcBef>
              <a:buNone/>
            </a:pPr>
            <a:endParaRPr lang="fr-FR" sz="3800" dirty="0"/>
          </a:p>
          <a:p>
            <a:pPr marL="0" indent="0" algn="just" fontAlgn="base">
              <a:spcBef>
                <a:spcPts val="300"/>
              </a:spcBef>
              <a:buNone/>
            </a:pPr>
            <a:r>
              <a:rPr lang="fr-FR" sz="3800" dirty="0"/>
              <a:t>Ensemble, nous allons connecter les acteurs du changement : des communautés locales aux métropoles dynamiques, des acteurs de l’associatif aux grands groupes du CAC 40, des étudiants débutants aux chercheurs chevronnés, nous nous nourrissons de la multitude d’initiatives qui contribuent à façonner un avenir plus prometteur.</a:t>
            </a:r>
          </a:p>
          <a:p>
            <a:pPr marL="0" indent="0" algn="just" fontAlgn="base">
              <a:spcBef>
                <a:spcPts val="300"/>
              </a:spcBef>
              <a:buNone/>
            </a:pPr>
            <a:endParaRPr lang="fr-FR" sz="3800" dirty="0"/>
          </a:p>
          <a:p>
            <a:pPr marL="0" indent="0" algn="just" fontAlgn="base">
              <a:spcBef>
                <a:spcPts val="300"/>
              </a:spcBef>
              <a:buNone/>
            </a:pPr>
            <a:r>
              <a:rPr lang="fr-FR" sz="3800" dirty="0"/>
              <a:t>Ensemble, nous allons transformer nos modèles de coopération pour dépasser les oppositions stériles et permettre à chacun d’emprunter les voies du progrès.</a:t>
            </a:r>
          </a:p>
          <a:p>
            <a:pPr marL="0" indent="0" algn="just" fontAlgn="base">
              <a:spcBef>
                <a:spcPts val="300"/>
              </a:spcBef>
              <a:buNone/>
            </a:pPr>
            <a:endParaRPr lang="fr-FR" sz="3800" dirty="0"/>
          </a:p>
          <a:p>
            <a:pPr marL="0" indent="0" algn="just" fontAlgn="base">
              <a:spcBef>
                <a:spcPts val="300"/>
              </a:spcBef>
              <a:buNone/>
            </a:pPr>
            <a:r>
              <a:rPr lang="fr-FR" sz="3800" dirty="0"/>
              <a:t>Bienvenue au Forum de l’engagement, le lieu qui réinvente un pacte de confiance puissant entre l’entreprise, la société et les pouvoirs publics.</a:t>
            </a:r>
          </a:p>
          <a:p>
            <a:pPr marL="0" indent="0" algn="just" fontAlgn="base">
              <a:spcBef>
                <a:spcPts val="300"/>
              </a:spcBef>
              <a:buNone/>
            </a:pPr>
            <a:endParaRPr lang="fr-FR" sz="3800" dirty="0"/>
          </a:p>
          <a:p>
            <a:pPr marL="0" indent="0" algn="just" fontAlgn="base">
              <a:spcBef>
                <a:spcPts val="300"/>
              </a:spcBef>
              <a:buNone/>
            </a:pPr>
            <a:r>
              <a:rPr lang="fr-FR" sz="3800" dirty="0"/>
              <a:t>Inspirer. Connecter. Transformer : le pouvoir de l’engagement.</a:t>
            </a:r>
          </a:p>
          <a:p>
            <a:pPr marL="0" indent="0">
              <a:buNone/>
            </a:pPr>
            <a:endParaRPr lang="fr-FR" dirty="0"/>
          </a:p>
        </p:txBody>
      </p:sp>
      <p:pic>
        <p:nvPicPr>
          <p:cNvPr id="4" name="image2.png" descr="Une image contenant texte, logo, Police, Graphique&#10;&#10;Description générée automatiquement">
            <a:extLst>
              <a:ext uri="{FF2B5EF4-FFF2-40B4-BE49-F238E27FC236}">
                <a16:creationId xmlns:a16="http://schemas.microsoft.com/office/drawing/2014/main" id="{7371BE5A-FB6E-AD7A-AF3C-67D19C5BC930}"/>
              </a:ext>
            </a:extLst>
          </p:cNvPr>
          <p:cNvPicPr/>
          <p:nvPr/>
        </p:nvPicPr>
        <p:blipFill>
          <a:blip r:embed="rId2"/>
          <a:srcRect/>
          <a:stretch>
            <a:fillRect/>
          </a:stretch>
        </p:blipFill>
        <p:spPr>
          <a:xfrm>
            <a:off x="10209269" y="219954"/>
            <a:ext cx="1821507" cy="851680"/>
          </a:xfrm>
          <a:prstGeom prst="rect">
            <a:avLst/>
          </a:prstGeom>
          <a:ln/>
        </p:spPr>
      </p:pic>
    </p:spTree>
    <p:extLst>
      <p:ext uri="{BB962C8B-B14F-4D97-AF65-F5344CB8AC3E}">
        <p14:creationId xmlns:p14="http://schemas.microsoft.com/office/powerpoint/2010/main" val="180599137"/>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TotalTime>
  <Words>813</Words>
  <Application>Microsoft Macintosh PowerPoint</Application>
  <PresentationFormat>Grand écran</PresentationFormat>
  <Paragraphs>115</Paragraphs>
  <Slides>19</Slides>
  <Notes>1</Notes>
  <HiddenSlides>0</HiddenSlides>
  <MMClips>0</MMClips>
  <ScaleCrop>false</ScaleCrop>
  <HeadingPairs>
    <vt:vector size="6" baseType="variant">
      <vt:variant>
        <vt:lpstr>Polices utilisées</vt:lpstr>
      </vt:variant>
      <vt:variant>
        <vt:i4>9</vt:i4>
      </vt:variant>
      <vt:variant>
        <vt:lpstr>Thème</vt:lpstr>
      </vt:variant>
      <vt:variant>
        <vt:i4>1</vt:i4>
      </vt:variant>
      <vt:variant>
        <vt:lpstr>Titres des diapositives</vt:lpstr>
      </vt:variant>
      <vt:variant>
        <vt:i4>19</vt:i4>
      </vt:variant>
    </vt:vector>
  </HeadingPairs>
  <TitlesOfParts>
    <vt:vector size="29" baseType="lpstr">
      <vt:lpstr>Arial</vt:lpstr>
      <vt:lpstr>Calibri</vt:lpstr>
      <vt:lpstr>Calibri Light</vt:lpstr>
      <vt:lpstr>CaviarDreams</vt:lpstr>
      <vt:lpstr>Georgia</vt:lpstr>
      <vt:lpstr>Metropolis</vt:lpstr>
      <vt:lpstr>Raleway</vt:lpstr>
      <vt:lpstr>Roboto</vt:lpstr>
      <vt:lpstr>Wingdings</vt:lpstr>
      <vt:lpstr>Thème Office</vt:lpstr>
      <vt:lpstr>KIT MEDIA</vt:lpstr>
      <vt:lpstr>Préambule</vt:lpstr>
      <vt:lpstr>GUIDELINES CHARTE GRAPHIQUE</vt:lpstr>
      <vt:lpstr>Logo</vt:lpstr>
      <vt:lpstr>Typo</vt:lpstr>
      <vt:lpstr>Couleurs</vt:lpstr>
      <vt:lpstr>ELÉMENTS DE LANGAGE</vt:lpstr>
      <vt:lpstr>Brand Name</vt:lpstr>
      <vt:lpstr>Manifesto Forum de l’Engagement</vt:lpstr>
      <vt:lpstr>Raison d’être et Signature Forum de l’Engagement</vt:lpstr>
      <vt:lpstr>Save the Date Sommet de l’Engagement</vt:lpstr>
      <vt:lpstr>Programme Sommet de l’Engagement</vt:lpstr>
      <vt:lpstr>Recommandations Editoriales</vt:lpstr>
      <vt:lpstr>RÉSEAUX SOCIAUX</vt:lpstr>
      <vt:lpstr>Bannières</vt:lpstr>
      <vt:lpstr>Noms de Comptes</vt:lpstr>
      <vt:lpstr>VOS CONTACTS</vt:lpstr>
      <vt:lpstr>Contacts au Forum de l'Engagement</vt:lpstr>
      <vt:lpstr>MERCI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MEDIA KIT</dc:title>
  <dc:creator>Claire-Elizabeth Gonnard</dc:creator>
  <cp:lastModifiedBy>Yael Dukan</cp:lastModifiedBy>
  <cp:revision>40</cp:revision>
  <dcterms:created xsi:type="dcterms:W3CDTF">2023-12-12T15:45:53Z</dcterms:created>
  <dcterms:modified xsi:type="dcterms:W3CDTF">2024-01-13T22:09:56Z</dcterms:modified>
</cp:coreProperties>
</file>